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ECE"/>
          </a:solidFill>
        </a:fill>
      </a:tcStyle>
    </a:wholeTbl>
    <a:band2H>
      <a:tcTxStyle b="def" i="def"/>
      <a:tcStyle>
        <a:tcBdr/>
        <a:fill>
          <a:solidFill>
            <a:srgbClr val="F1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xfrm>
            <a:off x="8428181" y="6404294"/>
            <a:ext cx="258620" cy="2692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>
                <a:solidFill>
                  <a:srgbClr val="898989"/>
                </a:solidFill>
                <a:uFill>
                  <a:solidFill>
                    <a:srgbClr val="898989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457200" y="277813"/>
            <a:ext cx="8229600" cy="1139826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b="0" sz="44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700"/>
              </a:spcBef>
              <a:buSzPct val="100000"/>
              <a:buFont typeface="Arial"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83771" indent="-326571" defTabSz="914400"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 defTabSz="914400">
              <a:spcBef>
                <a:spcPts val="700"/>
              </a:spcBef>
              <a:buSzPct val="100000"/>
              <a:buFont typeface="Arial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737360" indent="-365760" defTabSz="914400"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94560" indent="-365760" defTabSz="914400">
              <a:spcBef>
                <a:spcPts val="700"/>
              </a:spcBef>
              <a:buSzPct val="100000"/>
              <a:buFont typeface="Arial"/>
              <a:buChar char="»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xfrm>
            <a:off x="8428178" y="6404293"/>
            <a:ext cx="258623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b="0" sz="44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700"/>
              </a:spcBef>
              <a:buSzPct val="100000"/>
              <a:buFont typeface="Arial"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83771" indent="-326571" defTabSz="914400"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 defTabSz="914400">
              <a:spcBef>
                <a:spcPts val="700"/>
              </a:spcBef>
              <a:buSzPct val="100000"/>
              <a:buFont typeface="Arial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737360" indent="-365760" defTabSz="914400"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94560" indent="-365760" defTabSz="914400">
              <a:spcBef>
                <a:spcPts val="700"/>
              </a:spcBef>
              <a:buSzPct val="100000"/>
              <a:buFont typeface="Arial"/>
              <a:buChar char="»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8428178" y="6404293"/>
            <a:ext cx="258623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b="0" sz="44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7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6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90575" indent="-333375" defTabSz="914400">
              <a:spcBef>
                <a:spcPts val="600"/>
              </a:spcBef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8" indent="-320038" defTabSz="914400">
              <a:spcBef>
                <a:spcPts val="6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spcBef>
                <a:spcPts val="600"/>
              </a:spcBef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spcBef>
                <a:spcPts val="600"/>
              </a:spcBef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8428178" y="6404293"/>
            <a:ext cx="258623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7"/>
          <p:cNvSpPr/>
          <p:nvPr/>
        </p:nvSpPr>
        <p:spPr>
          <a:xfrm>
            <a:off x="380998" y="228599"/>
            <a:ext cx="8229602" cy="60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CC9900"/>
            </a:solidFill>
            <a:miter/>
          </a:ln>
        </p:spPr>
        <p:txBody>
          <a:bodyPr lIns="45718" tIns="45718" rIns="45718" bIns="45718"/>
          <a:lstStyle/>
          <a:p>
            <a:pPr defTabSz="914400">
              <a:defRPr>
                <a:uFillTx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" name="Line 8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7" name="Title Text"/>
          <p:cNvSpPr txBox="1"/>
          <p:nvPr>
            <p:ph type="title"/>
          </p:nvPr>
        </p:nvSpPr>
        <p:spPr>
          <a:xfrm>
            <a:off x="457200" y="277813"/>
            <a:ext cx="8229600" cy="1139826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b="0" sz="4200">
                <a:solidFill>
                  <a:srgbClr val="006633"/>
                </a:solidFill>
                <a:uFillTx/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8439787" y="6444300"/>
            <a:ext cx="247014" cy="256539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914400">
              <a:defRPr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7"/>
          <p:cNvSpPr/>
          <p:nvPr/>
        </p:nvSpPr>
        <p:spPr>
          <a:xfrm>
            <a:off x="380998" y="228599"/>
            <a:ext cx="8229602" cy="60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CC9900"/>
            </a:solidFill>
            <a:miter/>
          </a:ln>
        </p:spPr>
        <p:txBody>
          <a:bodyPr lIns="45718" tIns="45718" rIns="45718" bIns="45718"/>
          <a:lstStyle/>
          <a:p>
            <a:pPr defTabSz="914400">
              <a:defRPr>
                <a:uFillTx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6" name="Line 8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7" name="Title Text"/>
          <p:cNvSpPr txBox="1"/>
          <p:nvPr>
            <p:ph type="title"/>
          </p:nvPr>
        </p:nvSpPr>
        <p:spPr>
          <a:xfrm>
            <a:off x="457200" y="277813"/>
            <a:ext cx="8229600" cy="1139826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b="0" sz="4200">
                <a:solidFill>
                  <a:srgbClr val="006633"/>
                </a:solidFill>
                <a:uFillTx/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700"/>
              </a:spcBef>
              <a:buClr>
                <a:srgbClr val="CC9900"/>
              </a:buClr>
              <a:buSzPct val="65000"/>
              <a:buChar char="■"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719992" indent="-375505" defTabSz="914400">
              <a:spcBef>
                <a:spcPts val="700"/>
              </a:spcBef>
              <a:buClr>
                <a:srgbClr val="CC9900"/>
              </a:buClr>
              <a:buSzPct val="60000"/>
              <a:buChar char="❑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149926" indent="-478414" defTabSz="914400">
              <a:spcBef>
                <a:spcPts val="700"/>
              </a:spcBef>
              <a:buClr>
                <a:srgbClr val="CC9900"/>
              </a:buClr>
              <a:buSzPct val="65000"/>
              <a:buChar char="■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497805" indent="-473869" defTabSz="914400">
              <a:spcBef>
                <a:spcPts val="700"/>
              </a:spcBef>
              <a:buClr>
                <a:srgbClr val="CC9900"/>
              </a:buClr>
              <a:buSzPct val="70000"/>
              <a:buChar char="❑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marL="1851025" indent="-509587" defTabSz="914400">
              <a:spcBef>
                <a:spcPts val="700"/>
              </a:spcBef>
              <a:buClr>
                <a:srgbClr val="CC9900"/>
              </a:buClr>
              <a:buChar char="▪"/>
              <a:defRPr sz="3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8439787" y="6444300"/>
            <a:ext cx="247014" cy="256539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914400">
              <a:defRPr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7"/>
          <p:cNvSpPr/>
          <p:nvPr/>
        </p:nvSpPr>
        <p:spPr>
          <a:xfrm>
            <a:off x="380998" y="228599"/>
            <a:ext cx="8229602" cy="60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CC9900"/>
            </a:solidFill>
            <a:miter/>
          </a:ln>
        </p:spPr>
        <p:txBody>
          <a:bodyPr lIns="45718" tIns="45718" rIns="45718" bIns="45718"/>
          <a:lstStyle/>
          <a:p>
            <a:pPr defTabSz="914400">
              <a:defRPr>
                <a:uFillTx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" name="Line 8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Title Text"/>
          <p:cNvSpPr txBox="1"/>
          <p:nvPr>
            <p:ph type="title"/>
          </p:nvPr>
        </p:nvSpPr>
        <p:spPr>
          <a:xfrm>
            <a:off x="457200" y="277813"/>
            <a:ext cx="8229600" cy="1139826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b="0" sz="4200">
                <a:solidFill>
                  <a:srgbClr val="006633"/>
                </a:solidFill>
                <a:uFillTx/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600"/>
              </a:spcBef>
              <a:buClr>
                <a:srgbClr val="CC9900"/>
              </a:buClr>
              <a:buSzPct val="65000"/>
              <a:buChar char="■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24164" indent="-379677" defTabSz="914400">
              <a:spcBef>
                <a:spcPts val="600"/>
              </a:spcBef>
              <a:buClr>
                <a:srgbClr val="CC9900"/>
              </a:buClr>
              <a:buSzPct val="60000"/>
              <a:buChar char="❑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162685" indent="-491173" defTabSz="914400">
              <a:spcBef>
                <a:spcPts val="600"/>
              </a:spcBef>
              <a:buClr>
                <a:srgbClr val="CC9900"/>
              </a:buClr>
              <a:buSzPct val="65000"/>
              <a:buChar char="■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515357" indent="-491420" defTabSz="914400">
              <a:spcBef>
                <a:spcPts val="600"/>
              </a:spcBef>
              <a:buClr>
                <a:srgbClr val="CC9900"/>
              </a:buClr>
              <a:buSzPct val="70000"/>
              <a:buChar char="❑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1869899" indent="-528460" defTabSz="914400">
              <a:spcBef>
                <a:spcPts val="600"/>
              </a:spcBef>
              <a:buClr>
                <a:srgbClr val="CC9900"/>
              </a:buClr>
              <a:buChar char="▪"/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8439787" y="6444300"/>
            <a:ext cx="247014" cy="256539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914400">
              <a:defRPr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7"/>
          <p:cNvSpPr/>
          <p:nvPr/>
        </p:nvSpPr>
        <p:spPr>
          <a:xfrm>
            <a:off x="380998" y="228599"/>
            <a:ext cx="8229602" cy="60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CC9900"/>
            </a:solidFill>
            <a:miter/>
          </a:ln>
        </p:spPr>
        <p:txBody>
          <a:bodyPr lIns="45718" tIns="45718" rIns="45718" bIns="45718"/>
          <a:lstStyle/>
          <a:p>
            <a:pPr defTabSz="914400">
              <a:defRPr>
                <a:uFillTx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" name="Line 8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Title Text"/>
          <p:cNvSpPr txBox="1"/>
          <p:nvPr>
            <p:ph type="title"/>
          </p:nvPr>
        </p:nvSpPr>
        <p:spPr>
          <a:xfrm>
            <a:off x="457200" y="277813"/>
            <a:ext cx="8229600" cy="1139826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b="0" sz="4200">
                <a:solidFill>
                  <a:srgbClr val="006633"/>
                </a:solidFill>
                <a:uFillTx/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spcBef>
                <a:spcPts val="700"/>
              </a:spcBef>
              <a:buClr>
                <a:srgbClr val="CC9900"/>
              </a:buClr>
              <a:buSzPct val="65000"/>
              <a:buChar char="■"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719992" indent="-375505" defTabSz="914400">
              <a:spcBef>
                <a:spcPts val="700"/>
              </a:spcBef>
              <a:buClr>
                <a:srgbClr val="CC9900"/>
              </a:buClr>
              <a:buSzPct val="60000"/>
              <a:buChar char="❑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149926" indent="-478414" defTabSz="914400">
              <a:spcBef>
                <a:spcPts val="700"/>
              </a:spcBef>
              <a:buClr>
                <a:srgbClr val="CC9900"/>
              </a:buClr>
              <a:buSzPct val="65000"/>
              <a:buChar char="■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497805" indent="-473869" defTabSz="914400">
              <a:spcBef>
                <a:spcPts val="700"/>
              </a:spcBef>
              <a:buClr>
                <a:srgbClr val="CC9900"/>
              </a:buClr>
              <a:buSzPct val="70000"/>
              <a:buChar char="❑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marL="1851025" indent="-509587" defTabSz="914400">
              <a:spcBef>
                <a:spcPts val="700"/>
              </a:spcBef>
              <a:buClr>
                <a:srgbClr val="CC9900"/>
              </a:buClr>
              <a:buChar char="▪"/>
              <a:defRPr sz="3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8439787" y="6444300"/>
            <a:ext cx="247014" cy="256539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914400">
              <a:defRPr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7"/>
          <p:cNvSpPr/>
          <p:nvPr/>
        </p:nvSpPr>
        <p:spPr>
          <a:xfrm>
            <a:off x="609598" y="1219200"/>
            <a:ext cx="7924802" cy="91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CC9900"/>
            </a:solidFill>
            <a:miter/>
          </a:ln>
        </p:spPr>
        <p:txBody>
          <a:bodyPr lIns="45718" tIns="45718" rIns="45718" bIns="45718"/>
          <a:lstStyle/>
          <a:p>
            <a:pPr defTabSz="914400">
              <a:defRPr>
                <a:uFillTx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" name="Line 8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Title Text"/>
          <p:cNvSpPr txBox="1"/>
          <p:nvPr>
            <p:ph type="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914400">
              <a:defRPr b="0" sz="5000">
                <a:solidFill>
                  <a:srgbClr val="006633"/>
                </a:solidFill>
                <a:uFillTx/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Body Level One…"/>
          <p:cNvSpPr txBox="1"/>
          <p:nvPr>
            <p:ph type="body" sz="quarter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914400"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694958" indent="-350471" defTabSz="914400">
              <a:spcBef>
                <a:spcPts val="600"/>
              </a:spcBef>
              <a:buSzPct val="60000"/>
              <a:buChar char="❑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118033" indent="-446521" defTabSz="914400">
              <a:spcBef>
                <a:spcPts val="600"/>
              </a:spcBef>
              <a:buSzPct val="65000"/>
              <a:buChar char="■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466214" indent="-442278" defTabSz="914400">
              <a:spcBef>
                <a:spcPts val="600"/>
              </a:spcBef>
              <a:buSzPct val="70000"/>
              <a:buChar char="❑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1817053" indent="-475613" defTabSz="914400">
              <a:spcBef>
                <a:spcPts val="600"/>
              </a:spcBef>
              <a:buChar char="▪"/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8439787" y="6444300"/>
            <a:ext cx="247014" cy="256539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914400">
              <a:defRPr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/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>
              <a:lnSpc>
                <a:spcPts val="11600"/>
              </a:lnSpc>
              <a:defRPr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0" name="Body Level One…"/>
          <p:cNvSpPr txBox="1"/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</p:spPr>
        <p:txBody>
          <a:bodyPr lIns="35718" tIns="35718" rIns="35718" bIns="35718"/>
          <a:lstStyle>
            <a:lvl1pPr marL="296333" indent="-296333" defTabSz="410765"/>
            <a:lvl2pPr marL="740833" indent="-296333" defTabSz="410765"/>
            <a:lvl3pPr marL="1185333" indent="-296333" defTabSz="410765"/>
            <a:lvl4pPr marL="1629833" indent="-296333" defTabSz="410765"/>
            <a:lvl5pPr marL="2074333" indent="-296333" defTabSz="410765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8428181" y="6404294"/>
            <a:ext cx="258620" cy="2692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>
                <a:solidFill>
                  <a:srgbClr val="898989"/>
                </a:solidFill>
                <a:uFill>
                  <a:solidFill>
                    <a:srgbClr val="898989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xfrm>
            <a:off x="669725" y="312538"/>
            <a:ext cx="7804549" cy="1518048"/>
          </a:xfrm>
          <a:prstGeom prst="rect">
            <a:avLst/>
          </a:prstGeom>
        </p:spPr>
        <p:txBody>
          <a:bodyPr lIns="35717" tIns="35717" rIns="35717" bIns="35717"/>
          <a:lstStyle>
            <a:lvl1pPr>
              <a:defRPr sz="56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idx="1"/>
          </p:nvPr>
        </p:nvSpPr>
        <p:spPr>
          <a:xfrm>
            <a:off x="669725" y="1830584"/>
            <a:ext cx="7804549" cy="4420198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  <a:lvl2pPr marL="740832" indent="-296332" defTabSz="410764"/>
            <a:lvl3pPr marL="1185332" indent="-296332" defTabSz="410764"/>
            <a:lvl4pPr indent="-296332" defTabSz="410764"/>
            <a:lvl5pPr defTabSz="410764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4440733" y="6505277"/>
            <a:ext cx="253605" cy="249237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892967" y="1151929"/>
            <a:ext cx="7358066" cy="2321720"/>
          </a:xfrm>
          <a:prstGeom prst="rect">
            <a:avLst/>
          </a:prstGeom>
        </p:spPr>
        <p:txBody>
          <a:bodyPr lIns="35717" tIns="35717" rIns="35717" bIns="35717" anchor="b"/>
          <a:lstStyle>
            <a:lvl1pPr defTabSz="410764">
              <a:defRPr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892967" y="3536155"/>
            <a:ext cx="7358066" cy="794744"/>
          </a:xfrm>
          <a:prstGeom prst="rect">
            <a:avLst/>
          </a:prstGeom>
        </p:spPr>
        <p:txBody>
          <a:bodyPr lIns="35717" tIns="35717" rIns="35717" bIns="35717" anchor="t"/>
          <a:lstStyle>
            <a:lvl1pPr marL="0" indent="0" algn="ctr" defTabSz="410764">
              <a:spcBef>
                <a:spcPts val="0"/>
              </a:spcBef>
              <a:buSzTx/>
              <a:buNone/>
              <a:defRPr sz="2200"/>
            </a:lvl1pPr>
            <a:lvl2pPr marL="0" indent="0" algn="ctr" defTabSz="410764">
              <a:spcBef>
                <a:spcPts val="0"/>
              </a:spcBef>
              <a:buSzTx/>
              <a:buNone/>
              <a:defRPr sz="2200"/>
            </a:lvl2pPr>
            <a:lvl3pPr marL="0" indent="0" algn="ctr" defTabSz="410764">
              <a:spcBef>
                <a:spcPts val="0"/>
              </a:spcBef>
              <a:buSzTx/>
              <a:buNone/>
              <a:defRPr sz="2200"/>
            </a:lvl3pPr>
            <a:lvl4pPr marL="0" indent="0" algn="ctr" defTabSz="410764">
              <a:spcBef>
                <a:spcPts val="0"/>
              </a:spcBef>
              <a:buSzTx/>
              <a:buNone/>
              <a:defRPr sz="2200"/>
            </a:lvl4pPr>
            <a:lvl5pPr marL="0" indent="0" algn="ctr" defTabSz="410764">
              <a:spcBef>
                <a:spcPts val="0"/>
              </a:spcBef>
              <a:buSz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4440733" y="6505277"/>
            <a:ext cx="253605" cy="249237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669725" y="312538"/>
            <a:ext cx="7804549" cy="1518048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>
              <a:defRPr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idx="1"/>
          </p:nvPr>
        </p:nvSpPr>
        <p:spPr>
          <a:xfrm>
            <a:off x="669725" y="1830584"/>
            <a:ext cx="7804549" cy="4420198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  <a:lvl2pPr marL="740832" indent="-296332" defTabSz="410764"/>
            <a:lvl3pPr marL="1185332" indent="-296332" defTabSz="410764"/>
            <a:lvl4pPr indent="-296332" defTabSz="410764"/>
            <a:lvl5pPr defTabSz="410764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4440733" y="6505277"/>
            <a:ext cx="253605" cy="249237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685798" y="380999"/>
            <a:ext cx="7772402" cy="160020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b="0" sz="4200">
                <a:solidFill>
                  <a:srgbClr val="000000"/>
                </a:solidFill>
                <a:uFillTx/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idx="1"/>
          </p:nvPr>
        </p:nvSpPr>
        <p:spPr>
          <a:xfrm>
            <a:off x="685798" y="1981200"/>
            <a:ext cx="7772402" cy="487680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21467" indent="-321467" defTabSz="914400">
              <a:spcBef>
                <a:spcPts val="700"/>
              </a:spcBef>
              <a:buSzPct val="100000"/>
              <a:buChar char="»"/>
              <a:defRPr sz="3000">
                <a:latin typeface="Times Roman"/>
                <a:ea typeface="Times Roman"/>
                <a:cs typeface="Times Roman"/>
                <a:sym typeface="Times Roman"/>
              </a:defRPr>
            </a:lvl1pPr>
            <a:lvl2pPr marL="763359" indent="-306159" defTabSz="914400">
              <a:spcBef>
                <a:spcPts val="700"/>
              </a:spcBef>
              <a:buSzPct val="100000"/>
              <a:buChar char="–"/>
              <a:defRPr sz="3000">
                <a:latin typeface="Times Roman"/>
                <a:ea typeface="Times Roman"/>
                <a:cs typeface="Times Roman"/>
                <a:sym typeface="Times Roman"/>
              </a:defRPr>
            </a:lvl2pPr>
            <a:lvl3pPr marL="1200150" indent="-285750" defTabSz="914400">
              <a:spcBef>
                <a:spcPts val="700"/>
              </a:spcBef>
              <a:buSzPct val="100000"/>
              <a:defRPr sz="3000">
                <a:latin typeface="Times Roman"/>
                <a:ea typeface="Times Roman"/>
                <a:cs typeface="Times Roman"/>
                <a:sym typeface="Times Roman"/>
              </a:defRPr>
            </a:lvl3pPr>
            <a:lvl4pPr marL="1714500" indent="-342900" defTabSz="914400">
              <a:spcBef>
                <a:spcPts val="700"/>
              </a:spcBef>
              <a:buSzPct val="100000"/>
              <a:buChar char="–"/>
              <a:defRPr sz="3000">
                <a:latin typeface="Times Roman"/>
                <a:ea typeface="Times Roman"/>
                <a:cs typeface="Times Roman"/>
                <a:sym typeface="Times Roman"/>
              </a:defRPr>
            </a:lvl4pPr>
            <a:lvl5pPr marL="2209800" indent="-381000" defTabSz="914400">
              <a:spcBef>
                <a:spcPts val="700"/>
              </a:spcBef>
              <a:buSzPct val="100000"/>
              <a:buChar char="»"/>
              <a:defRPr sz="3000">
                <a:latin typeface="Times Roman"/>
                <a:ea typeface="Times Roman"/>
                <a:cs typeface="Times Roman"/>
                <a:sym typeface="Times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8201661" y="6248400"/>
            <a:ext cx="256539" cy="269238"/>
          </a:xfrm>
          <a:prstGeom prst="rect">
            <a:avLst/>
          </a:prstGeom>
        </p:spPr>
        <p:txBody>
          <a:bodyPr lIns="45718" tIns="45718" rIns="45718" bIns="45718"/>
          <a:lstStyle>
            <a:lvl1pPr algn="r" defTabSz="914400"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xfrm>
            <a:off x="669725" y="312537"/>
            <a:ext cx="7804549" cy="1518050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>
              <a:defRPr b="0" sz="54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xfrm>
            <a:off x="669725" y="1830584"/>
            <a:ext cx="7804549" cy="4420198"/>
          </a:xfrm>
          <a:prstGeom prst="rect">
            <a:avLst/>
          </a:prstGeom>
        </p:spPr>
        <p:txBody>
          <a:bodyPr lIns="35717" tIns="35717" rIns="35717" bIns="35717"/>
          <a:lstStyle>
            <a:lvl1pPr marL="271637" indent="-271637" defTabSz="410764">
              <a:defRPr sz="2200"/>
            </a:lvl1pPr>
            <a:lvl2pPr marL="716138" indent="-271638" defTabSz="410764">
              <a:defRPr sz="2200"/>
            </a:lvl2pPr>
            <a:lvl3pPr marL="1160637" indent="-271637" defTabSz="410764">
              <a:defRPr sz="2200"/>
            </a:lvl3pPr>
            <a:lvl4pPr marL="1605137" indent="-271637" defTabSz="410764">
              <a:defRPr sz="2200"/>
            </a:lvl4pPr>
            <a:lvl5pPr marL="2049638" indent="-271638" defTabSz="410764"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4447793" y="6505277"/>
            <a:ext cx="239484" cy="236537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669725" y="312538"/>
            <a:ext cx="7804549" cy="1518048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>
              <a:defRPr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idx="1"/>
          </p:nvPr>
        </p:nvSpPr>
        <p:spPr>
          <a:xfrm>
            <a:off x="669725" y="1830584"/>
            <a:ext cx="7804549" cy="4420198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  <a:lvl2pPr marL="740832" indent="-296332" defTabSz="410764"/>
            <a:lvl3pPr marL="1185332" indent="-296332" defTabSz="410764"/>
            <a:lvl4pPr indent="-296332" defTabSz="410764"/>
            <a:lvl5pPr defTabSz="410764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4440733" y="6505277"/>
            <a:ext cx="253605" cy="249237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9725" y="312537"/>
            <a:ext cx="7804550" cy="151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6" tIns="35716" rIns="35716" bIns="35716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9725" y="1830583"/>
            <a:ext cx="7804550" cy="442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6" tIns="35716" rIns="35716" bIns="35716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40733" y="6505277"/>
            <a:ext cx="253604" cy="249235"/>
          </a:xfrm>
          <a:prstGeom prst="rect">
            <a:avLst/>
          </a:prstGeom>
          <a:ln w="12700">
            <a:miter lim="400000"/>
          </a:ln>
        </p:spPr>
        <p:txBody>
          <a:bodyPr wrap="none" lIns="35716" tIns="35716" rIns="35716" bIns="35716">
            <a:spAutoFit/>
          </a:bodyPr>
          <a:lstStyle>
            <a:lvl1pPr algn="ctr" defTabSz="410763">
              <a:defRPr sz="1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8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296333" marR="0" indent="-296333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740832" marR="0" indent="-296332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185332" marR="0" indent="-296332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629833" marR="0" indent="-296332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074333" marR="0" indent="-296333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590800" marR="0" indent="-304800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48000" marR="0" indent="-304800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5200" marR="0" indent="-304800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62400" marR="0" indent="-304800" algn="l" defTabSz="410763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4107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ft.com/coronavirus-latest" TargetMode="External"/><Relationship Id="rId3" Type="http://schemas.openxmlformats.org/officeDocument/2006/relationships/hyperlink" Target="https://worthwhile.typepad.com/worthwhile_canadian_initi/2020/03/relative-supply-shocks-unobtainium-walras-law-and-the-coronavirus.html" TargetMode="External"/><Relationship Id="rId4" Type="http://schemas.openxmlformats.org/officeDocument/2006/relationships/hyperlink" Target="https://drive.google.com/file/d/12MV466ZZy5xHir4xdPhoTrL1oO8CbZU-/view" TargetMode="External"/><Relationship Id="rId5" Type="http://schemas.openxmlformats.org/officeDocument/2006/relationships/hyperlink" Target="https://ourworldindata.org/coronavirus" TargetMode="External"/><Relationship Id="rId6" Type="http://schemas.openxmlformats.org/officeDocument/2006/relationships/hyperlink" Target="https://www.worldometers.info/coronavirus/" TargetMode="External"/><Relationship Id="rId7" Type="http://schemas.openxmlformats.org/officeDocument/2006/relationships/hyperlink" Target="https://www.ft.com/content/a26fbf7e-48f8-11ea-aeb3-955839e06441" TargetMode="External"/><Relationship Id="rId8" Type="http://schemas.openxmlformats.org/officeDocument/2006/relationships/hyperlink" Target="https://twitter.com/i/lists/1233998285779632128" TargetMode="External"/><Relationship Id="rId9" Type="http://schemas.openxmlformats.org/officeDocument/2006/relationships/hyperlink" Target="http://m.n.nejm.org/nl/jsp/m.jsp?c=%40kxNtXckRDOq8oG0jJvAXsIzN4mPECIPhltxoTSdTU9k%3D&amp;cid=DM89089_NEJM_COVID-19_Newsletter&amp;bid=173498255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icloud.com/keynote/0YKEi7HeOrVGvKYtt9FEqH7nA" TargetMode="External"/><Relationship Id="rId3" Type="http://schemas.openxmlformats.org/officeDocument/2006/relationships/hyperlink" Target="https://www.bradford-delong.com/2020/04/coronavirus.html" TargetMode="External"/><Relationship Id="rId4" Type="http://schemas.openxmlformats.org/officeDocument/2006/relationships/hyperlink" Target="https://github.com/braddelong/public-files/blob/master/coronavirus.pptx" TargetMode="External"/><Relationship Id="rId5" Type="http://schemas.openxmlformats.org/officeDocument/2006/relationships/hyperlink" Target="https://github.com/braddelong/public-files/blob/master/coronavirus.pdf" TargetMode="External"/><Relationship Id="rId6" Type="http://schemas.openxmlformats.org/officeDocument/2006/relationships/hyperlink" Target="https://www.typepad.com/site/blogs/6a00e551f08003883400e551f080068834/post/6a00e551f080038834025d9b3bd66a200c/edit" TargetMode="External"/><Relationship Id="rId7" Type="http://schemas.openxmlformats.org/officeDocument/2006/relationships/hyperlink" Target="https://delong.typepad.com/files/2020-04-01-coronavirus.pdf" TargetMode="External"/><Relationship Id="rId8" Type="http://schemas.openxmlformats.org/officeDocument/2006/relationships/image" Target="../media/image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rive.google.com/file/d/12MV466ZZy5xHir4xdPhoTrL1oO8CbZU-/view" TargetMode="Externa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rive.google.com/file/d/12MV466ZZy5xHir4xdPhoTrL1oO8CbZU-/view" TargetMode="Externa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rive.google.com/file/d/12MV466ZZy5xHir4xdPhoTrL1oO8CbZU-/view" TargetMode="Externa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orthwhile.typepad.com/worthwhile_canadian_initi/2020/03/relative-supply-shocks-unobtainium-walras-law-and-the-coronavirus.html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ft.com/coronavirus-latest" TargetMode="External"/><Relationship Id="rId3" Type="http://schemas.openxmlformats.org/officeDocument/2006/relationships/hyperlink" Target="https://worthwhile.typepad.com/worthwhile_canadian_initi/2020/03/relative-supply-shocks-unobtainium-walras-law-and-the-coronavirus.html" TargetMode="External"/><Relationship Id="rId4" Type="http://schemas.openxmlformats.org/officeDocument/2006/relationships/hyperlink" Target="https://drive.google.com/file/d/12MV466ZZy5xHir4xdPhoTrL1oO8CbZU-/view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urworldindata.org/coronavirus" TargetMode="External"/><Relationship Id="rId3" Type="http://schemas.openxmlformats.org/officeDocument/2006/relationships/hyperlink" Target="https://www.worldometers.info/coronavirus/" TargetMode="External"/><Relationship Id="rId4" Type="http://schemas.openxmlformats.org/officeDocument/2006/relationships/hyperlink" Target="https://www.ft.com/content/a26fbf7e-48f8-11ea-aeb3-955839e06441" TargetMode="External"/><Relationship Id="rId5" Type="http://schemas.openxmlformats.org/officeDocument/2006/relationships/hyperlink" Target="https://twitter.com/i/lists/1233998285779632128" TargetMode="External"/><Relationship Id="rId6" Type="http://schemas.openxmlformats.org/officeDocument/2006/relationships/hyperlink" Target="http://m.n.nejm.org/nl/jsp/m.jsp?c=%40kxNtXckRDOq8oG0jJvAXsIzN4mPECIPhltxoTSdTU9k%3D&amp;cid=DM89089_NEJM_COVID-19_Newsletter&amp;bid=173498255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www.icloud.com/keynote/0YKEi7HeOrVGvKYtt9FEqH7nA" TargetMode="External"/><Relationship Id="rId3" Type="http://schemas.openxmlformats.org/officeDocument/2006/relationships/hyperlink" Target="https://www.bradford-delong.com/2020/04/coronavirus.html" TargetMode="External"/><Relationship Id="rId4" Type="http://schemas.openxmlformats.org/officeDocument/2006/relationships/hyperlink" Target="https://github.com/braddelong/public-files/blob/master/coronavirus.pptx" TargetMode="External"/><Relationship Id="rId5" Type="http://schemas.openxmlformats.org/officeDocument/2006/relationships/hyperlink" Target="https://github.com/braddelong/public-files/blob/master/coronavirus.pdf" TargetMode="External"/><Relationship Id="rId6" Type="http://schemas.openxmlformats.org/officeDocument/2006/relationships/hyperlink" Target="https://www.typepad.com/site/blogs/6a00e551f08003883400e551f080068834/post/6a00e551f080038834025d9b3bd66a200c/edit" TargetMode="External"/><Relationship Id="rId7" Type="http://schemas.openxmlformats.org/officeDocument/2006/relationships/hyperlink" Target="https://delong.typepad.com/files/2020-04-01-coronavirus.pdf" TargetMode="External"/><Relationship Id="rId8" Type="http://schemas.openxmlformats.org/officeDocument/2006/relationships/image" Target="../media/image1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jimstock.org" TargetMode="External"/><Relationship Id="rId3" Type="http://schemas.openxmlformats.org/officeDocument/2006/relationships/hyperlink" Target="https://drive.google.com/file/d/12MV466ZZy5xHir4xdPhoTrL1oO8CbZU-/view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bout the Course"/>
          <p:cNvSpPr txBox="1"/>
          <p:nvPr>
            <p:ph type="title" idx="4294967295"/>
          </p:nvPr>
        </p:nvSpPr>
        <p:spPr>
          <a:xfrm>
            <a:off x="125263" y="-1"/>
            <a:ext cx="88900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438911">
              <a:defRPr sz="7679"/>
            </a:lvl1pPr>
          </a:lstStyle>
          <a:p>
            <a:pPr/>
            <a:r>
              <a:t>Coronavirus!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0263" y="1584626"/>
            <a:ext cx="5715001" cy="5063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0263" y="1267126"/>
            <a:ext cx="57150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3175001" cy="5080001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58924">
              <a:spcBef>
                <a:spcPts val="800"/>
              </a:spcBef>
              <a:buSzTx/>
              <a:buNone/>
              <a:defRPr b="1" sz="2190">
                <a:latin typeface="+mj-lt"/>
                <a:ea typeface="+mj-ea"/>
                <a:cs typeface="+mj-cs"/>
                <a:sym typeface="Helvetica"/>
              </a:defRPr>
            </a:pPr>
            <a:r>
              <a:t>Stupidest People Alive:</a:t>
            </a:r>
          </a:p>
          <a:p>
            <a:pPr marL="114650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is crazy AF:</a:t>
            </a:r>
          </a:p>
          <a:p>
            <a:pPr lvl="1" marL="286627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You gather together in a group of 50 to announce that everyone should avoid groups of ten or more?</a:t>
            </a:r>
          </a:p>
          <a:p>
            <a:pPr lvl="1" marL="286627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press doesn’t ask: what are we doing here?</a:t>
            </a:r>
          </a:p>
          <a:p>
            <a:pPr lvl="1" marL="286627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general advisors do not ask: what are we doing here?</a:t>
            </a:r>
          </a:p>
          <a:p>
            <a:pPr lvl="1" marL="286627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</a:t>
            </a:r>
            <a:r>
              <a:rPr i="1"/>
              <a:t>public health</a:t>
            </a:r>
            <a:r>
              <a:t> advisors do not ask: what are we doing here?</a:t>
            </a:r>
          </a:p>
          <a:p>
            <a:pPr marL="114650" indent="-114650" defTabSz="158924">
              <a:spcBef>
                <a:spcPts val="800"/>
              </a:spcBef>
              <a:defRPr sz="1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sums up at least the American federal government’s reaction to the coronavirus crisis.</a:t>
            </a:r>
          </a:p>
        </p:txBody>
      </p:sp>
      <p:sp>
        <p:nvSpPr>
          <p:cNvPr id="184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241" y="161850"/>
            <a:ext cx="7746073" cy="6568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357365">
              <a:defRPr sz="696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Most Afflicted States</a:t>
            </a:r>
          </a:p>
        </p:txBody>
      </p:sp>
      <p:sp>
        <p:nvSpPr>
          <p:cNvPr id="217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4987703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17705">
              <a:spcBef>
                <a:spcPts val="1200"/>
              </a:spcBef>
              <a:buSzTx/>
              <a:buNone/>
              <a:defRPr b="1" sz="3000">
                <a:latin typeface="+mj-lt"/>
                <a:ea typeface="+mj-ea"/>
                <a:cs typeface="+mj-cs"/>
                <a:sym typeface="Helvetica"/>
              </a:defRPr>
            </a:pPr>
            <a:r>
              <a:t>40% of all cases in NY-NJ-CT: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Other hot spots:</a:t>
            </a:r>
          </a:p>
          <a:p>
            <a:pPr lvl="1" marL="392641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MA-RI (Biogen)</a:t>
            </a:r>
          </a:p>
          <a:p>
            <a:pPr lvl="1" marL="392641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 (Mardi Gras)</a:t>
            </a:r>
          </a:p>
          <a:p>
            <a:pPr lvl="1" marL="392641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DC</a:t>
            </a:r>
          </a:p>
          <a:p>
            <a:pPr lvl="1" marL="392641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MI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But it looks like others will be coming up fast…</a:t>
            </a:r>
          </a:p>
          <a:p>
            <a:pPr marL="157056" indent="-157056" defTabSz="217705"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 of 2020-</a:t>
            </a:r>
          </a:p>
        </p:txBody>
      </p:sp>
      <p:sp>
        <p:nvSpPr>
          <p:cNvPr id="218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965" y="1267126"/>
            <a:ext cx="3902299" cy="5451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62890"/>
          <a:stretch>
            <a:fillRect/>
          </a:stretch>
        </p:blipFill>
        <p:spPr>
          <a:xfrm>
            <a:off x="191958" y="193927"/>
            <a:ext cx="8808710" cy="4566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36472" r="0" b="29644"/>
          <a:stretch>
            <a:fillRect/>
          </a:stretch>
        </p:blipFill>
        <p:spPr>
          <a:xfrm>
            <a:off x="200973" y="991259"/>
            <a:ext cx="8794183" cy="4162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95495"/>
          <a:stretch>
            <a:fillRect/>
          </a:stretch>
        </p:blipFill>
        <p:spPr>
          <a:xfrm>
            <a:off x="200973" y="436825"/>
            <a:ext cx="8808711" cy="55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70623" r="0" b="0"/>
          <a:stretch>
            <a:fillRect/>
          </a:stretch>
        </p:blipFill>
        <p:spPr>
          <a:xfrm>
            <a:off x="126519" y="1046883"/>
            <a:ext cx="8922944" cy="3661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95495"/>
          <a:stretch>
            <a:fillRect/>
          </a:stretch>
        </p:blipFill>
        <p:spPr>
          <a:xfrm>
            <a:off x="126519" y="485305"/>
            <a:ext cx="8923068" cy="561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014" y="250597"/>
            <a:ext cx="8074480" cy="6405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Bringing the Economy Back Up from Anæsthesia</a:t>
            </a:r>
          </a:p>
        </p:txBody>
      </p:sp>
      <p:sp>
        <p:nvSpPr>
          <p:cNvPr id="232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88036"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Major issues: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Certificates of immunity:</a:t>
            </a:r>
          </a:p>
          <a:p>
            <a:pPr lvl="1" marL="504062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requires test, test, test:</a:t>
            </a:r>
          </a:p>
          <a:p>
            <a:pPr lvl="2" marL="792098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not just disease virus tests</a:t>
            </a:r>
          </a:p>
          <a:p>
            <a:pPr lvl="2" marL="792098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Presence-of-antibodies tests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we match the immune with public-contact jobs?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jobs can be done with minimal infection risk?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minimal-infection substitutes can we find for previous jobs?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restrictions be relaxed without the virus coming roaring back?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do we avoid having the market give a “shutdown” signal to enterprises we in fact want restarted?</a:t>
            </a:r>
          </a:p>
          <a:p>
            <a:pPr lvl="1" marL="504062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is pretty much all of them</a:t>
            </a:r>
          </a:p>
          <a:p>
            <a:pPr marL="216026" indent="-216026" defTabSz="288036"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much of the potential caseload do we want to push out beyond the vaccine-arrival date?</a:t>
            </a:r>
          </a:p>
          <a:p>
            <a:pPr marL="0" indent="0" defTabSz="288036"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288036"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ALL THESE QUESTIONS ARE ANSWERABLE IF WE LEARN THE ASYMPTOMATIC HENCE NON-TESTED RATE!!</a:t>
            </a:r>
          </a:p>
        </p:txBody>
      </p:sp>
      <p:sp>
        <p:nvSpPr>
          <p:cNvPr id="233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Keeping the Economy from Crashing During the Lockdown</a:t>
            </a:r>
          </a:p>
        </p:txBody>
      </p:sp>
      <p:sp>
        <p:nvSpPr>
          <p:cNvPr id="236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69747">
              <a:spcBef>
                <a:spcPts val="700"/>
              </a:spcBef>
              <a:buSzTx/>
              <a:buNone/>
              <a:defRPr b="1" sz="176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 We have a 50% output cut in 100% of the sectors:</a:t>
            </a:r>
          </a:p>
          <a:p>
            <a:pPr marL="202310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temporary 100% output cut in 50% of the sectors (what the Coronavirus does) is very different from a 50% output cut in 100% of the sectors</a:t>
            </a:r>
          </a:p>
          <a:p>
            <a:pPr marL="202310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Nick’s thought experiment: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three months we are going to invent unobtanium:</a:t>
            </a:r>
          </a:p>
          <a:p>
            <a:pPr lvl="2" marL="741806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Substantial intertemporal substitutibility </a:t>
            </a:r>
          </a:p>
          <a:p>
            <a:pPr lvl="2" marL="741806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lower cross-good contemporaneous substitutitbility</a:t>
            </a:r>
          </a:p>
          <a:p>
            <a:pPr lvl="2" marL="741806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Hence high desired savings rate now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Flex-price market thus produces a nominal rate at the zero lower bound and a high inflation rate over the next three to six months 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liquidity-constrained workers in affected sectors see their demand go to zero immediately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Can we get there? Should we get there? What should we do instead?</a:t>
            </a:r>
          </a:p>
          <a:p>
            <a:pPr lvl="1" marL="472058" indent="-202310" defTabSz="269747">
              <a:spcBef>
                <a:spcPts val="700"/>
              </a:spcBef>
              <a:buSzPct val="100000"/>
              <a:buFont typeface="Arial"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need a good RBC economist: are there any?…</a:t>
            </a:r>
          </a:p>
          <a:p>
            <a:pPr marL="0" indent="0" defTabSz="269747">
              <a:spcBef>
                <a:spcPts val="700"/>
              </a:spcBef>
              <a:buSzTx/>
              <a:buNone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69747">
              <a:spcBef>
                <a:spcPts val="700"/>
              </a:spcBef>
              <a:buSzTx/>
              <a:buNone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69747">
              <a:spcBef>
                <a:spcPts val="700"/>
              </a:spcBef>
              <a:buSzTx/>
              <a:buNone/>
              <a:defRPr sz="141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</p:txBody>
      </p:sp>
      <p:sp>
        <p:nvSpPr>
          <p:cNvPr id="237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Keeping the Economy from Crashing During the Lockdown II</a:t>
            </a:r>
          </a:p>
        </p:txBody>
      </p:sp>
      <p:sp>
        <p:nvSpPr>
          <p:cNvPr id="240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374904">
              <a:spcBef>
                <a:spcPts val="900"/>
              </a:spcBef>
              <a:buSzTx/>
              <a:buNone/>
              <a:defRPr b="1" sz="24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</a:t>
            </a:r>
          </a:p>
          <a:p>
            <a:pPr marL="281177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281177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Plus: to extend the thought experiment:</a:t>
            </a:r>
          </a:p>
          <a:p>
            <a:pPr lvl="1" marL="656081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just lost the ability to make “unobtainium”</a:t>
            </a:r>
          </a:p>
          <a:p>
            <a:pPr lvl="1" marL="656081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we </a:t>
            </a:r>
            <a:r>
              <a:rPr i="1"/>
              <a:t>should</a:t>
            </a:r>
            <a:r>
              <a:t> be substituting leisure for work, and moving workers into relatively unproductive labor, making the commodities we can still produce right now</a:t>
            </a:r>
          </a:p>
          <a:p>
            <a:pPr lvl="1" marL="656081" indent="-281177" defTabSz="374904">
              <a:spcBef>
                <a:spcPts val="900"/>
              </a:spcBef>
              <a:buSzPct val="100000"/>
              <a:buFont typeface="Arial"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should relative prices move as a result? How should we make them move?</a:t>
            </a:r>
          </a:p>
          <a:p>
            <a:pPr marL="0" indent="0" defTabSz="374904">
              <a:spcBef>
                <a:spcPts val="900"/>
              </a:spcBef>
              <a:buSzTx/>
              <a:buNone/>
              <a:defRPr sz="196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374904">
              <a:spcBef>
                <a:spcPts val="900"/>
              </a:spcBef>
              <a:buSzTx/>
              <a:buNone/>
              <a:defRPr b="1" sz="24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distributional issues</a:t>
            </a:r>
          </a:p>
          <a:p>
            <a:pPr marL="0" indent="0" defTabSz="374904">
              <a:spcBef>
                <a:spcPts val="900"/>
              </a:spcBef>
              <a:buSzTx/>
              <a:buNone/>
              <a:defRPr b="1" sz="24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bankruptcy and credit chain issues</a:t>
            </a:r>
          </a:p>
        </p:txBody>
      </p:sp>
      <p:sp>
        <p:nvSpPr>
          <p:cNvPr id="241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369688">
              <a:defRPr sz="720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244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4303268" cy="4966965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32493">
              <a:spcBef>
                <a:spcPts val="1000"/>
              </a:spcBef>
              <a:buSzTx/>
              <a:buNone/>
              <a:defRPr b="1" sz="258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Death for Geezers!</a:t>
            </a:r>
          </a:p>
          <a:p>
            <a:pPr marL="12236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Mortality for the Youngs very low…</a:t>
            </a:r>
          </a:p>
          <a:p>
            <a:pPr marL="12236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It’s the flu for them—for you…</a:t>
            </a:r>
          </a:p>
          <a:p>
            <a:pPr marL="12236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the olders:</a:t>
            </a:r>
          </a:p>
          <a:p>
            <a:pPr lvl="1" marL="50463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doubling—or is it 5%?—mortality for the asthmatic</a:t>
            </a:r>
          </a:p>
          <a:p>
            <a:pPr lvl="1" marL="50463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doubling—or is it 5%?—mortality for the overweight</a:t>
            </a:r>
          </a:p>
          <a:p>
            <a:pPr lvl="1" marL="50463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???? if you have high blood pressure</a:t>
            </a:r>
          </a:p>
          <a:p>
            <a:pPr lvl="1" marL="504635" indent="-122365" defTabSz="232493">
              <a:spcBef>
                <a:spcPts val="1000"/>
              </a:spcBef>
              <a:buSzPct val="100000"/>
              <a:defRPr sz="206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???? if you have high blood sugar</a:t>
            </a:r>
          </a:p>
        </p:txBody>
      </p:sp>
      <p:sp>
        <p:nvSpPr>
          <p:cNvPr id="245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8530" y="1267126"/>
            <a:ext cx="4586734" cy="5359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out the Course"/>
          <p:cNvSpPr txBox="1"/>
          <p:nvPr>
            <p:ph type="title" idx="4294967295"/>
          </p:nvPr>
        </p:nvSpPr>
        <p:spPr>
          <a:xfrm>
            <a:off x="125263" y="-1"/>
            <a:ext cx="88900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214884">
              <a:defRPr sz="3759"/>
            </a:lvl1pPr>
          </a:lstStyle>
          <a:p>
            <a:pPr/>
            <a:r>
              <a:t>Where We Think We Are with Coronavirus</a:t>
            </a:r>
          </a:p>
        </p:txBody>
      </p:sp>
      <p:sp>
        <p:nvSpPr>
          <p:cNvPr id="187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3175001" cy="4887646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11029">
              <a:spcBef>
                <a:spcPts val="600"/>
              </a:spcBef>
              <a:buSzTx/>
              <a:buNone/>
              <a:defRPr b="1" sz="1529">
                <a:latin typeface="+mj-lt"/>
                <a:ea typeface="+mj-ea"/>
                <a:cs typeface="+mj-cs"/>
                <a:sym typeface="Helvetica"/>
              </a:defRPr>
            </a:pPr>
            <a:r>
              <a:t>Where we think we are, as of Sa Apr 18 2020:</a:t>
            </a:r>
          </a:p>
          <a:p>
            <a:pPr marL="80098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really do not  know: no random samples…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 1% </a:t>
            </a:r>
            <a:r>
              <a:rPr i="1"/>
              <a:t>recorded </a:t>
            </a:r>
            <a:r>
              <a:t>mortality from virus brushing close enough to confer temporary immunity…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if two weeks from diagnosis to death…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Then U.S. in late March was catching one in fifteen cases</a:t>
            </a:r>
          </a:p>
          <a:p>
            <a:pPr marL="80098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if that still holds than 10 million people in the U.S. have or have had the disease</a:t>
            </a:r>
          </a:p>
          <a:p>
            <a:pPr marL="80098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500,000 are catching it and gaining at least temporary immunity every day out the past week straight-line log:</a:t>
            </a:r>
          </a:p>
          <a:p>
            <a:pPr marL="80098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U.S. flattened but not bent down the curve: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R[0] = 1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2500 </a:t>
            </a:r>
            <a:r>
              <a:rPr i="1"/>
              <a:t>recorded</a:t>
            </a:r>
            <a:r>
              <a:t> deaths/day</a:t>
            </a:r>
          </a:p>
          <a:p>
            <a:pPr lvl="1" marL="200246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True mortality probably twice as high</a:t>
            </a:r>
          </a:p>
          <a:p>
            <a:pPr marL="80098" indent="-80098" defTabSz="111029">
              <a:spcBef>
                <a:spcPts val="600"/>
              </a:spcBef>
              <a:defRPr sz="122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2.3 million total </a:t>
            </a:r>
            <a:r>
              <a:rPr i="1"/>
              <a:t>confirmed</a:t>
            </a:r>
            <a:r>
              <a:t> cases worldwide; 160 thousand </a:t>
            </a:r>
            <a:r>
              <a:rPr i="1"/>
              <a:t>confirmed</a:t>
            </a:r>
            <a:r>
              <a:t> dead…</a:t>
            </a:r>
          </a:p>
        </p:txBody>
      </p:sp>
      <p:sp>
        <p:nvSpPr>
          <p:cNvPr id="188" name="4:10"/>
          <p:cNvSpPr txBox="1"/>
          <p:nvPr/>
        </p:nvSpPr>
        <p:spPr>
          <a:xfrm>
            <a:off x="825495" y="6509573"/>
            <a:ext cx="1075464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0263" y="1267126"/>
            <a:ext cx="5715001" cy="2291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0263" y="3558614"/>
            <a:ext cx="4559029" cy="3115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40258" y="3558614"/>
            <a:ext cx="1375006" cy="3115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205382">
              <a:defRPr sz="400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What We Think Happened in Wuhan</a:t>
            </a:r>
          </a:p>
        </p:txBody>
      </p:sp>
      <p:sp>
        <p:nvSpPr>
          <p:cNvPr id="249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125263" y="1267126"/>
            <a:ext cx="8890001" cy="1373243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246010">
              <a:spcBef>
                <a:spcPts val="1000"/>
              </a:spcBef>
              <a:buSzTx/>
              <a:buNone/>
              <a:defRPr b="1" sz="273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Wuhan beat it quickly—we think</a:t>
            </a:r>
          </a:p>
          <a:p>
            <a:pPr marL="129479" indent="-129479" defTabSz="246010">
              <a:spcBef>
                <a:spcPts val="1000"/>
              </a:spcBef>
              <a:buSzPct val="100000"/>
              <a:defRPr sz="218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Shut down Wuhan when there were 200 cases per day</a:t>
            </a:r>
          </a:p>
          <a:p>
            <a:pPr marL="129479" indent="-129479" defTabSz="246010">
              <a:spcBef>
                <a:spcPts val="1000"/>
              </a:spcBef>
              <a:buSzPct val="100000"/>
              <a:defRPr sz="218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Seems to have been a good choice</a:t>
            </a:r>
          </a:p>
        </p:txBody>
      </p:sp>
      <p:sp>
        <p:nvSpPr>
          <p:cNvPr id="250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51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263" y="2640368"/>
            <a:ext cx="8890001" cy="3618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394334">
              <a:defRPr sz="767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254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125263" y="1267126"/>
            <a:ext cx="8890001" cy="4853316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51390">
              <a:spcBef>
                <a:spcPts val="600"/>
              </a:spcBef>
              <a:buSzTx/>
              <a:buNone/>
              <a:defRPr b="1" sz="167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Directly cited here: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Financial Times</a:t>
            </a:r>
            <a:r>
              <a:t> (2020): Coronavirus Tracked: The Latest Figures as the Pandemic Spreads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https://www.ft.com/coronavirus-latest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Nick Rowe</a:t>
            </a:r>
            <a:r>
              <a:t> (2020): </a:t>
            </a:r>
            <a:r>
              <a:rPr i="1"/>
              <a:t>Relative Supply Shocks, Unobtainium, Walras' Law, and the Coronavirus 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Jim Stock</a:t>
            </a:r>
            <a:r>
              <a:t> (2020):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  <a:p>
            <a:pPr marL="0" indent="0" defTabSz="151390">
              <a:spcBef>
                <a:spcPts val="600"/>
              </a:spcBef>
              <a:buSzTx/>
              <a:buNone/>
              <a:defRPr b="1" sz="167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151390">
              <a:spcBef>
                <a:spcPts val="600"/>
              </a:spcBef>
              <a:buSzTx/>
              <a:buNone/>
              <a:defRPr b="1" sz="167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What I am watching: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Jim Stock</a:t>
            </a:r>
            <a:r>
              <a:t> (2020):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Max Roser &amp; Hannah Ritchie</a:t>
            </a:r>
            <a:r>
              <a:t>: </a:t>
            </a:r>
            <a:r>
              <a:rPr i="1"/>
              <a:t>Coronavirus Disease (COVID-19)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https://ourworldindata.org/coronavirus</a:t>
            </a:r>
            <a:r>
              <a:t>&gt;…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Worldometer</a:t>
            </a:r>
            <a:r>
              <a:t>: </a:t>
            </a:r>
            <a:r>
              <a:rPr i="1"/>
              <a:t>Coronavirus Update (Live)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https://www.worldometers.info/coronavirus/</a:t>
            </a:r>
            <a:r>
              <a:t>&gt;…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FT Coronavirus Tracker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https://www.ft.com/content/a26fbf7e-48f8-11ea-aeb3-955839e06441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Josh Marshall’s COVID Twitter List 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https://twitter.com/i/lists/1233998285779632128</a:t>
            </a:r>
            <a:r>
              <a:t>&gt;</a:t>
            </a:r>
          </a:p>
          <a:p>
            <a:pPr marL="192023" indent="-192023" defTabSz="256031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3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NEJM Group</a:t>
            </a:r>
            <a:r>
              <a:t>: </a:t>
            </a:r>
            <a:r>
              <a:rPr i="1"/>
              <a:t>Updates on the Covid-19 Pandemic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http://m.n.nejm.org/nl/jsp/m.jsp?c=%40kxNtXckRDOq8oG0jJvAXsIzN4mPECIPhltxoTSdTU9k%3D&amp;cid=DM89089_NEJM_COVID-19_Newsletter&amp;bid=173498255</a:t>
            </a:r>
            <a:r>
              <a:t>&gt;: 'From the New England Journal of Medicine, NEJM Journal Watch, NEJM Catalyst, and other trusted sources...</a:t>
            </a:r>
          </a:p>
        </p:txBody>
      </p:sp>
      <p:sp>
        <p:nvSpPr>
          <p:cNvPr id="255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bout the Course"/>
          <p:cNvSpPr txBox="1"/>
          <p:nvPr>
            <p:ph type="title" idx="4294967295"/>
          </p:nvPr>
        </p:nvSpPr>
        <p:spPr>
          <a:xfrm>
            <a:off x="125263" y="0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425195">
              <a:defRPr sz="7440"/>
            </a:lvl1pPr>
          </a:lstStyle>
          <a:p>
            <a:pPr/>
            <a:r>
              <a:t>Catch Our Breath…</a:t>
            </a:r>
          </a:p>
        </p:txBody>
      </p:sp>
      <p:sp>
        <p:nvSpPr>
          <p:cNvPr id="258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125263" y="1267126"/>
            <a:ext cx="4127501" cy="4853316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140577">
              <a:spcBef>
                <a:spcPts val="600"/>
              </a:spcBef>
              <a:buSzTx/>
              <a:buNone/>
              <a:defRPr b="1" sz="15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Continue the Discussion: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Ask a couple of questions? 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Make a couple of comments?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Any more readings to recommend?</a:t>
            </a:r>
          </a:p>
          <a:p>
            <a:pPr marL="0" indent="0" defTabSz="140577">
              <a:spcBef>
                <a:spcPts val="600"/>
              </a:spcBef>
              <a:buSzTx/>
              <a:buNone/>
              <a:defRPr b="1" sz="15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140577">
              <a:spcBef>
                <a:spcPts val="600"/>
              </a:spcBef>
              <a:buSzTx/>
              <a:buNone/>
              <a:defRPr b="1" sz="156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Files: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https://www.icloud.com/keynote/0YKEi7HeOrVGvKYtt9FEqH7nA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github:&lt;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https://github.com/braddelong/public-files/blob/master/coronavirus.pptx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https://github.com/braddelong/public-files/blob/master/coronavirus.pdf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html file: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lvl="1" marL="416051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html edit: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https://www.typepad.com/site/blogs/6a00e551f08003883400e551f080068834/post/6a00e551f080038834025d9b3bd66a200c/edit</a:t>
            </a:r>
            <a:r>
              <a:t>&gt;</a:t>
            </a:r>
          </a:p>
          <a:p>
            <a:pPr marL="178307" indent="-178307" defTabSz="237743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defRPr sz="12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https://delong.typepad.com/files/2020-04-01-coronavirus.pdf</a:t>
            </a:r>
            <a:r>
              <a:t>&gt;</a:t>
            </a:r>
          </a:p>
        </p:txBody>
      </p:sp>
      <p:sp>
        <p:nvSpPr>
          <p:cNvPr id="259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60" name="image1.tif" descr="image1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52763" y="1267126"/>
            <a:ext cx="4762501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atch Our Breath…"/>
          <p:cNvSpPr txBox="1"/>
          <p:nvPr>
            <p:ph type="title"/>
          </p:nvPr>
        </p:nvSpPr>
        <p:spPr>
          <a:xfrm>
            <a:off x="276457" y="-3"/>
            <a:ext cx="8572501" cy="1270005"/>
          </a:xfrm>
          <a:prstGeom prst="rect">
            <a:avLst/>
          </a:prstGeom>
        </p:spPr>
        <p:txBody>
          <a:bodyPr/>
          <a:lstStyle>
            <a:lvl1pPr defTabSz="452627">
              <a:defRPr sz="7919"/>
            </a:lvl1pPr>
          </a:lstStyle>
          <a:p>
            <a:pPr/>
            <a:r>
              <a:t>Notes</a:t>
            </a:r>
          </a:p>
        </p:txBody>
      </p:sp>
      <p:sp>
        <p:nvSpPr>
          <p:cNvPr id="263" name="Ask a couple of questions?…"/>
          <p:cNvSpPr txBox="1"/>
          <p:nvPr>
            <p:ph type="body" sz="half" idx="1"/>
          </p:nvPr>
        </p:nvSpPr>
        <p:spPr>
          <a:xfrm>
            <a:off x="276455" y="1270000"/>
            <a:ext cx="3810005" cy="47625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1200"/>
              </a:spcBef>
            </a:pP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457" y="1270000"/>
            <a:ext cx="4762503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2020-04-06 Coronavirus"/>
          <p:cNvSpPr txBox="1"/>
          <p:nvPr>
            <p:ph type="title" idx="4294967295"/>
          </p:nvPr>
        </p:nvSpPr>
        <p:spPr>
          <a:xfrm>
            <a:off x="228600" y="0"/>
            <a:ext cx="86995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342900">
              <a:lnSpc>
                <a:spcPts val="8700"/>
              </a:lnSpc>
              <a:defRPr sz="6000"/>
            </a:lvl1pPr>
          </a:lstStyle>
          <a:p>
            <a:pPr/>
            <a:r>
              <a:t>2020-04-06 Coronavirus</a:t>
            </a:r>
          </a:p>
        </p:txBody>
      </p:sp>
      <p:sp>
        <p:nvSpPr>
          <p:cNvPr id="267" name="Where we think we are, as of Mo Apr 6:…"/>
          <p:cNvSpPr txBox="1"/>
          <p:nvPr>
            <p:ph type="body" sz="half" idx="4294967295"/>
          </p:nvPr>
        </p:nvSpPr>
        <p:spPr>
          <a:xfrm>
            <a:off x="228600" y="1587500"/>
            <a:ext cx="3216355" cy="480001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182880">
              <a:lnSpc>
                <a:spcPts val="2400"/>
              </a:lnSpc>
              <a:spcBef>
                <a:spcPts val="400"/>
              </a:spcBef>
              <a:buSzTx/>
              <a:buNone/>
              <a:defRPr b="1" sz="12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Where we think we are, as of Mo Apr 6: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really do not  know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No random samples…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 we extrapolate out the past week straight-line log: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will have 440,000 deaths in three weeks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But it is unlikely to be that bad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Best thing I have read comes from Jim Stock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basic SIR epidemiological model of contagion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effect of social distancing and business shutdowns on epidemic dynamics enters the model through a single parameter: the case transmission rate β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Re-express the model in terms of β and the asymptomatic (or not very symptomatic) hence non-tested rate—the fraction of the infected who are not tested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COVID-19 non-testing rate is unidentified in our model </a:t>
            </a:r>
          </a:p>
          <a:p>
            <a:pPr lvl="1" marL="32003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Estimates in the epidemiological literature range from 0.18 to 0.86. </a:t>
            </a:r>
          </a:p>
          <a:p>
            <a:pPr lvl="2" marL="50291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asymptomatic rate could be estimated accurately and quickly by testing a random sample</a:t>
            </a:r>
          </a:p>
          <a:p>
            <a:pPr marL="137159" indent="-137159" defTabSz="182880">
              <a:lnSpc>
                <a:spcPts val="2100"/>
              </a:lnSpc>
              <a:spcBef>
                <a:spcPts val="400"/>
              </a:spcBef>
              <a:buSzPct val="100000"/>
              <a:buFont typeface="Arial"/>
              <a:defRPr sz="96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optimal policy response and its economic consequences hinge critically on the asymptomatic rate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4954" y="1587500"/>
            <a:ext cx="5465734" cy="2602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4954" y="4190229"/>
            <a:ext cx="1925285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70238" y="4190229"/>
            <a:ext cx="1761053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31290" y="4190229"/>
            <a:ext cx="565336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96625" y="4190229"/>
            <a:ext cx="878026" cy="2483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oronavirus II"/>
          <p:cNvSpPr txBox="1"/>
          <p:nvPr>
            <p:ph type="title" idx="4294967295"/>
          </p:nvPr>
        </p:nvSpPr>
        <p:spPr>
          <a:xfrm>
            <a:off x="228600" y="0"/>
            <a:ext cx="8699500" cy="15875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ts val="11600"/>
              </a:lnSpc>
              <a:defRPr>
                <a:solidFill>
                  <a:srgbClr val="000080"/>
                </a:solidFill>
              </a:defRPr>
            </a:lvl1pPr>
          </a:lstStyle>
          <a:p>
            <a:pPr/>
            <a:r>
              <a:t>Coronavirus II</a:t>
            </a:r>
          </a:p>
        </p:txBody>
      </p:sp>
      <p:sp>
        <p:nvSpPr>
          <p:cNvPr id="275" name="We do not really know where we are, as of Mo Apr 6:…"/>
          <p:cNvSpPr txBox="1"/>
          <p:nvPr>
            <p:ph type="body" sz="half" idx="4294967295"/>
          </p:nvPr>
        </p:nvSpPr>
        <p:spPr>
          <a:xfrm>
            <a:off x="228600" y="1587500"/>
            <a:ext cx="3216355" cy="480001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14884">
              <a:lnSpc>
                <a:spcPts val="2800"/>
              </a:lnSpc>
              <a:spcBef>
                <a:spcPts val="500"/>
              </a:spcBef>
              <a:buSzTx/>
              <a:buNone/>
              <a:defRPr b="1" sz="141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We do not really know where we are, as of Mo Apr 6:</a:t>
            </a:r>
          </a:p>
          <a:p>
            <a:pPr marL="161162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Best thing I have read comes from Jim Stock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basic SIR epidemiological model of contagion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effect of social distancing and business shutdowns on epidemic dynamics enters the model through a single parameter: the case transmission rate β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Re-express the model in terms of β and the asymptomatic (or not very symptomatic) hence non-tested rate—the fraction of the infected who are not tested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COVID-19 non-testing rate is unidentified in our model </a:t>
            </a:r>
          </a:p>
          <a:p>
            <a:pPr lvl="1" marL="376046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Estimates in the epidemiological literature range from 0.18 to 0.86. </a:t>
            </a:r>
          </a:p>
          <a:p>
            <a:pPr lvl="2" marL="590930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asymptomatic rate could be estimated accurately and quickly by testing a random sample</a:t>
            </a:r>
          </a:p>
          <a:p>
            <a:pPr marL="161162" indent="-161162" defTabSz="214884">
              <a:lnSpc>
                <a:spcPts val="2400"/>
              </a:lnSpc>
              <a:spcBef>
                <a:spcPts val="500"/>
              </a:spcBef>
              <a:buSzPct val="100000"/>
              <a:buFont typeface="Arial"/>
              <a:defRPr sz="112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optimal policy response and its economic consequences hinge critically on the asymptomatic rate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4954" y="1587500"/>
            <a:ext cx="5465734" cy="2602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4954" y="4190229"/>
            <a:ext cx="1925285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70238" y="4190229"/>
            <a:ext cx="1761053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31290" y="4190229"/>
            <a:ext cx="565336" cy="248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96625" y="4190229"/>
            <a:ext cx="878026" cy="2483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854" y="228600"/>
            <a:ext cx="8670715" cy="4128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254" y="253229"/>
            <a:ext cx="4911224" cy="6334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720" y="253229"/>
            <a:ext cx="4492280" cy="6334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565" y="253229"/>
            <a:ext cx="1475794" cy="6482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7358" y="253229"/>
            <a:ext cx="2292062" cy="6482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Financial Times Graphs Blown Up…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83463">
              <a:lnSpc>
                <a:spcPts val="7100"/>
              </a:lnSpc>
              <a:defRPr sz="4960">
                <a:solidFill>
                  <a:srgbClr val="000080"/>
                </a:solidFill>
              </a:defRPr>
            </a:lvl1pPr>
          </a:lstStyle>
          <a:p>
            <a:pPr/>
            <a:r>
              <a:t>Financial Times Graphs Blown Up…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10" y="3679989"/>
            <a:ext cx="4419843" cy="3064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2645" y="3905731"/>
            <a:ext cx="4150855" cy="2838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4372" y="1587500"/>
            <a:ext cx="4150856" cy="3152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68" y="131517"/>
            <a:ext cx="8926842" cy="6101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683" y="196691"/>
            <a:ext cx="8796755" cy="6015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10" y="212534"/>
            <a:ext cx="8817775" cy="6112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431" y="215900"/>
            <a:ext cx="8584070" cy="6520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James Stock (2020)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393192">
              <a:lnSpc>
                <a:spcPts val="9900"/>
              </a:lnSpc>
              <a:defRPr sz="6880">
                <a:solidFill>
                  <a:srgbClr val="000080"/>
                </a:solidFill>
              </a:defRPr>
            </a:lvl1pPr>
          </a:lstStyle>
          <a:p>
            <a:pPr/>
            <a:r>
              <a:t>James Stock (2020)</a:t>
            </a:r>
          </a:p>
        </p:txBody>
      </p:sp>
      <p:sp>
        <p:nvSpPr>
          <p:cNvPr id="302" name="Standard SIR model:&lt;https://drive.google.com/file/d/12MV466ZZy5xHir4xdPhoTrL1oO8CbZU-/view&gt;:…"/>
          <p:cNvSpPr txBox="1"/>
          <p:nvPr>
            <p:ph type="body" sz="half" idx="4294967295"/>
          </p:nvPr>
        </p:nvSpPr>
        <p:spPr>
          <a:xfrm>
            <a:off x="444500" y="1467516"/>
            <a:ext cx="5161740" cy="2521821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42315">
              <a:lnSpc>
                <a:spcPts val="3100"/>
              </a:lnSpc>
              <a:spcBef>
                <a:spcPts val="600"/>
              </a:spcBef>
              <a:buSzTx/>
              <a:buNone/>
              <a:defRPr b="1" sz="15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Standard SIR model:&lt;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marL="181736" indent="-181736" defTabSz="242315">
              <a:lnSpc>
                <a:spcPts val="2700"/>
              </a:lnSpc>
              <a:spcBef>
                <a:spcPts val="600"/>
              </a:spcBef>
              <a:buSzPct val="100000"/>
              <a:buFont typeface="Arial"/>
              <a:defRPr sz="12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S</a:t>
            </a:r>
            <a:r>
              <a:t>usceptible, </a:t>
            </a:r>
            <a:r>
              <a:rPr b="1"/>
              <a:t>I</a:t>
            </a:r>
            <a:r>
              <a:t>nfected, </a:t>
            </a:r>
            <a:r>
              <a:rPr b="1"/>
              <a:t>R</a:t>
            </a:r>
            <a:r>
              <a:t>ecovered (&amp; immune), transmission rate β, recovery rate γ, reproduction number R</a:t>
            </a:r>
            <a:r>
              <a:rPr baseline="-5999"/>
              <a:t>0, </a:t>
            </a:r>
            <a:r>
              <a:t>asymptomatic hence non-tested rate π</a:t>
            </a:r>
            <a:r>
              <a:rPr baseline="-5999"/>
              <a:t>0</a:t>
            </a:r>
            <a:r>
              <a:t> </a:t>
            </a:r>
          </a:p>
          <a:p>
            <a:pPr marL="181736" indent="-181736" defTabSz="242315">
              <a:lnSpc>
                <a:spcPts val="2700"/>
              </a:lnSpc>
              <a:spcBef>
                <a:spcPts val="600"/>
              </a:spcBef>
              <a:buSzPct val="100000"/>
              <a:buFont typeface="Arial"/>
              <a:defRPr sz="12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Calibration: half-life of infection one week: γ = 0.5, s</a:t>
            </a:r>
            <a:r>
              <a:rPr baseline="-5999"/>
              <a:t>0</a:t>
            </a:r>
            <a:r>
              <a:t> = 0.02, 50 cases on Jan 24 </a:t>
            </a:r>
          </a:p>
          <a:p>
            <a:pPr marL="181736" indent="-181736" defTabSz="242315">
              <a:lnSpc>
                <a:spcPts val="2700"/>
              </a:lnSpc>
              <a:spcBef>
                <a:spcPts val="600"/>
              </a:spcBef>
              <a:buSzPct val="100000"/>
              <a:buFont typeface="Arial"/>
              <a:defRPr sz="127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March 21, 2020, the positive test rate in the United States is approximately 10%…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119" y="4086039"/>
            <a:ext cx="1892301" cy="156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5229" y="1467516"/>
            <a:ext cx="2794271" cy="211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56045" y="3579315"/>
            <a:ext cx="3149185" cy="2473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05229" y="3579315"/>
            <a:ext cx="2794271" cy="231226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&lt;https://drive.google.com/file/d/12MV466ZZy5xHir4xdPhoTrL1oO8CbZU-/view&gt;"/>
          <p:cNvSpPr txBox="1"/>
          <p:nvPr/>
        </p:nvSpPr>
        <p:spPr>
          <a:xfrm>
            <a:off x="331119" y="6053182"/>
            <a:ext cx="6186521" cy="228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301752">
              <a:spcBef>
                <a:spcPts val="700"/>
              </a:spcBef>
              <a:defRPr sz="105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559" y="359538"/>
            <a:ext cx="8115017" cy="6133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749" y="359754"/>
            <a:ext cx="8130191" cy="6386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953" y="375477"/>
            <a:ext cx="7504568" cy="6210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270" y="456457"/>
            <a:ext cx="7576169" cy="6254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Bringing the Economy Back Up from Anæsthesia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83463">
              <a:lnSpc>
                <a:spcPts val="7100"/>
              </a:lnSpc>
              <a:defRPr sz="4960">
                <a:solidFill>
                  <a:srgbClr val="000080"/>
                </a:solidFill>
              </a:defRPr>
            </a:lvl1pPr>
          </a:lstStyle>
          <a:p>
            <a:pPr/>
            <a:r>
              <a:t>Bringing the Economy Back Up from Anæsthesia</a:t>
            </a:r>
          </a:p>
        </p:txBody>
      </p:sp>
      <p:sp>
        <p:nvSpPr>
          <p:cNvPr id="318" name="Major issues: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Major issues: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Certificates of immunity: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requires test, test, test: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not just disease virus tests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Presence-of-antibodies tests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we match the immune with public-contact jobs?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jobs can be done with minimal infection risk?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minimal-infection substitutes can we find for previous jobs?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quickly can restrictions be relaxed without the virus coming roaring back?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do we avoid having the market give a “shutdown” signal to enterprises we in fact want restarted?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is pretty much all of them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much of the potential caseload do we want to push out beyond the vaccine-arrival date?</a:t>
            </a:r>
          </a:p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ALL THESE QUESTIONS ARE ANSWERABLE IF WE LEARN THE ASYMPTOMATIC HENCE NON-TESTED RATE!!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Keeping the Economy from Crashing During the Lockdown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46888">
              <a:lnSpc>
                <a:spcPts val="6200"/>
              </a:lnSpc>
              <a:defRPr sz="4320">
                <a:solidFill>
                  <a:srgbClr val="000080"/>
                </a:solidFill>
              </a:defRPr>
            </a:lvl1pPr>
          </a:lstStyle>
          <a:p>
            <a:pPr/>
            <a:r>
              <a:t>Keeping the Economy from Crashing During the Lockdown</a:t>
            </a:r>
          </a:p>
        </p:txBody>
      </p:sp>
      <p:sp>
        <p:nvSpPr>
          <p:cNvPr id="321" name="Nick Rowe: We have a 50% output cut in 100% of the sectors: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288036">
              <a:lnSpc>
                <a:spcPts val="3700"/>
              </a:lnSpc>
              <a:spcBef>
                <a:spcPts val="700"/>
              </a:spcBef>
              <a:buSzTx/>
              <a:buNone/>
              <a:defRPr b="1" sz="189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 We have a 50% output cut in 100% of the sectors: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temporary 100% output cut in 50% of the sectors (what the Coronavirus does) is very different from a 50% output cut in 100% of the sectors</a:t>
            </a:r>
          </a:p>
          <a:p>
            <a:pPr marL="216026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Nick’s thought experiment: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three months we are going to invent unobtanium: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Substantial intertemporal substitutibility 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lower cross-good contemporaneous substitutitbility</a:t>
            </a:r>
          </a:p>
          <a:p>
            <a:pPr lvl="2" marL="792098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Hence high desired savings rate now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Flex-price market thus produces a nominal rate at the zero lower bound and a high inflation rate over the next three to six months 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liquidity-constrained workers in affected sectors see their demand go to zero immediately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Can we get there? Should we get there? What should we do instead?</a:t>
            </a:r>
          </a:p>
          <a:p>
            <a:pPr lvl="1" marL="504062" indent="-216026" defTabSz="288036">
              <a:lnSpc>
                <a:spcPts val="3300"/>
              </a:lnSpc>
              <a:spcBef>
                <a:spcPts val="700"/>
              </a:spcBef>
              <a:buSzPct val="100000"/>
              <a:buFont typeface="Arial"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need a good RBC economist: are there any?…</a:t>
            </a:r>
          </a:p>
          <a:p>
            <a:pPr marL="0" indent="0" defTabSz="288036">
              <a:lnSpc>
                <a:spcPts val="3300"/>
              </a:lnSpc>
              <a:spcBef>
                <a:spcPts val="700"/>
              </a:spcBef>
              <a:buSzTx/>
              <a:buNone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88036">
              <a:lnSpc>
                <a:spcPts val="3300"/>
              </a:lnSpc>
              <a:spcBef>
                <a:spcPts val="700"/>
              </a:spcBef>
              <a:buSzTx/>
              <a:buNone/>
              <a:defRPr sz="1512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88036">
              <a:lnSpc>
                <a:spcPts val="2700"/>
              </a:lnSpc>
              <a:spcBef>
                <a:spcPts val="700"/>
              </a:spcBef>
              <a:buSzTx/>
              <a:buNone/>
              <a:defRPr sz="100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75" y="154664"/>
            <a:ext cx="8890001" cy="3564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Keeping the Economy from Crashing During the Lockdown II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 defTabSz="233172">
              <a:lnSpc>
                <a:spcPts val="5900"/>
              </a:lnSpc>
              <a:defRPr sz="4080">
                <a:solidFill>
                  <a:srgbClr val="000080"/>
                </a:solidFill>
              </a:defRPr>
            </a:lvl1pPr>
          </a:lstStyle>
          <a:p>
            <a:pPr/>
            <a:r>
              <a:t>Keeping the Economy from Crashing During the Lockdown II</a:t>
            </a:r>
          </a:p>
        </p:txBody>
      </p:sp>
      <p:sp>
        <p:nvSpPr>
          <p:cNvPr id="324" name="Nick Rowe: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361188">
              <a:lnSpc>
                <a:spcPts val="4700"/>
              </a:lnSpc>
              <a:spcBef>
                <a:spcPts val="900"/>
              </a:spcBef>
              <a:buSzTx/>
              <a:buNone/>
              <a:defRPr b="1" sz="237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Nick Rowe:</a:t>
            </a:r>
          </a:p>
          <a:p>
            <a:pPr marL="270890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270890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Plus: to extend the thought experiment:</a:t>
            </a:r>
          </a:p>
          <a:p>
            <a:pPr lvl="1" marL="632078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just lost the ability to make “unobtainium”</a:t>
            </a:r>
          </a:p>
          <a:p>
            <a:pPr lvl="1" marL="632078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we </a:t>
            </a:r>
            <a:r>
              <a:rPr i="1"/>
              <a:t>should</a:t>
            </a:r>
            <a:r>
              <a:t> be substituting leisure for work, and moving workers into relatively unproductive labor, making the commodities we can still produce right now</a:t>
            </a:r>
          </a:p>
          <a:p>
            <a:pPr lvl="1" marL="632078" indent="-270890" defTabSz="361188">
              <a:lnSpc>
                <a:spcPts val="4100"/>
              </a:lnSpc>
              <a:spcBef>
                <a:spcPts val="900"/>
              </a:spcBef>
              <a:buSzPct val="100000"/>
              <a:buFont typeface="Arial"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should relative prices move as a result? How should we make them move?</a:t>
            </a:r>
          </a:p>
          <a:p>
            <a:pPr marL="0" indent="0" defTabSz="361188">
              <a:lnSpc>
                <a:spcPts val="4100"/>
              </a:lnSpc>
              <a:spcBef>
                <a:spcPts val="900"/>
              </a:spcBef>
              <a:buSzTx/>
              <a:buNone/>
              <a:defRPr sz="189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361188">
              <a:lnSpc>
                <a:spcPts val="4700"/>
              </a:lnSpc>
              <a:spcBef>
                <a:spcPts val="900"/>
              </a:spcBef>
              <a:buSzTx/>
              <a:buNone/>
              <a:defRPr b="1" sz="237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distributional issues</a:t>
            </a:r>
          </a:p>
          <a:p>
            <a:pPr marL="0" indent="0" defTabSz="361188">
              <a:lnSpc>
                <a:spcPts val="4700"/>
              </a:lnSpc>
              <a:spcBef>
                <a:spcPts val="900"/>
              </a:spcBef>
              <a:buSzTx/>
              <a:buNone/>
              <a:defRPr b="1" sz="237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Plus: bankruptcy and credit chain 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327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277663" y="1267121"/>
            <a:ext cx="3841797" cy="5062438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270341">
              <a:spcBef>
                <a:spcPts val="600"/>
              </a:spcBef>
              <a:buSzTx/>
              <a:buNone/>
              <a:defRPr b="1"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Death for Geezers!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Mortality for the Youngs very low…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It’s the flu for them—for you…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doubling—or is it 5%?—mortality for the asthmatic</a:t>
            </a:r>
          </a:p>
          <a:p>
            <a:pPr marL="142285" indent="-142285" defTabSz="270341">
              <a:spcBef>
                <a:spcPts val="600"/>
              </a:spcBef>
              <a:buSzPct val="100000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an extra doubling—or is it 5%?—mortality for the overweight</a:t>
            </a:r>
          </a:p>
        </p:txBody>
      </p:sp>
      <p:pic>
        <p:nvPicPr>
          <p:cNvPr id="328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9459" y="1267124"/>
            <a:ext cx="4791405" cy="5478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297179">
              <a:defRPr sz="3900">
                <a:solidFill>
                  <a:srgbClr val="000080"/>
                </a:solidFill>
              </a:defRPr>
            </a:lvl1pPr>
          </a:lstStyle>
          <a:p>
            <a:pPr/>
            <a:r>
              <a:t>What We Think Happened in Wuhan</a:t>
            </a:r>
          </a:p>
        </p:txBody>
      </p:sp>
      <p:sp>
        <p:nvSpPr>
          <p:cNvPr id="331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277663" y="1267120"/>
            <a:ext cx="8572501" cy="1130253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203682">
              <a:spcBef>
                <a:spcPts val="400"/>
              </a:spcBef>
              <a:buSzTx/>
              <a:buNone/>
              <a:defRPr b="1" sz="165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China beat it quickly &amp; relatively easily!</a:t>
            </a:r>
          </a:p>
          <a:p>
            <a:pPr marL="107200" indent="-107200" defTabSz="203682">
              <a:spcBef>
                <a:spcPts val="400"/>
              </a:spcBef>
              <a:buSzPct val="100000"/>
              <a:defRPr sz="132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think</a:t>
            </a:r>
          </a:p>
          <a:p>
            <a:pPr marL="107200" indent="-107200" defTabSz="203682">
              <a:spcBef>
                <a:spcPts val="400"/>
              </a:spcBef>
              <a:buSzPct val="100000"/>
              <a:defRPr sz="132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Shut down Wuhan when 200 cases per day</a:t>
            </a:r>
          </a:p>
          <a:p>
            <a:pPr marL="107200" indent="-107200" defTabSz="203682">
              <a:spcBef>
                <a:spcPts val="400"/>
              </a:spcBef>
              <a:buSzPct val="100000"/>
              <a:defRPr sz="132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That seems to have been a good decision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811" y="2397372"/>
            <a:ext cx="7320740" cy="4267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The Goal</a:t>
            </a:r>
          </a:p>
        </p:txBody>
      </p:sp>
      <p:sp>
        <p:nvSpPr>
          <p:cNvPr id="335" name="The long 20th century will in all likelihood be seen in the future as the watershed in human experience:…"/>
          <p:cNvSpPr txBox="1"/>
          <p:nvPr>
            <p:ph type="body" sz="half" idx="4294967295"/>
          </p:nvPr>
        </p:nvSpPr>
        <p:spPr>
          <a:xfrm>
            <a:off x="277663" y="1267121"/>
            <a:ext cx="8572501" cy="1770291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107543">
              <a:spcBef>
                <a:spcPts val="500"/>
              </a:spcBef>
              <a:buSzTx/>
              <a:buNone/>
              <a:defRPr b="1" sz="132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When Is It Appropriate to Move on This?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Immediate social distancing…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Self-isolate if you have a cough and a fever…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Hope that warmer temperatures will do to this what they did to SARS…</a:t>
            </a:r>
          </a:p>
          <a:p>
            <a:pPr marL="5660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Otherwise, when do you want to start spreading out transmission. It seems that early is as good as later, so do it early…</a:t>
            </a:r>
          </a:p>
          <a:p>
            <a:pPr lvl="1" marL="25218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 have no good intuition on why you want to move early</a:t>
            </a:r>
          </a:p>
          <a:p>
            <a:pPr lvl="1" marL="25218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your moving early will be wasted if you get reinfected</a:t>
            </a:r>
          </a:p>
          <a:p>
            <a:pPr lvl="1" marL="252182" indent="-56602" defTabSz="107543">
              <a:spcBef>
                <a:spcPts val="500"/>
              </a:spcBef>
              <a:buSzPct val="100000"/>
              <a:defRPr sz="1056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Plus the sparks you throw off making others’ lives more difficult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7860" y="3037408"/>
            <a:ext cx="5244481" cy="3630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ferences"/>
          <p:cNvSpPr txBox="1"/>
          <p:nvPr>
            <p:ph type="title" idx="4294967295"/>
          </p:nvPr>
        </p:nvSpPr>
        <p:spPr>
          <a:xfrm>
            <a:off x="444500" y="0"/>
            <a:ext cx="8255000" cy="15875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ts val="11600"/>
              </a:lnSpc>
              <a:defRPr>
                <a:solidFill>
                  <a:srgbClr val="000080"/>
                </a:solidFill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339" name="Financial Times (2020): Coronavirus Tracked: The Latest Figures as the Pandemic Spreads &lt;https://www.ft.com/coronavirus-latest&gt;…"/>
          <p:cNvSpPr txBox="1"/>
          <p:nvPr>
            <p:ph type="body" idx="4294967295"/>
          </p:nvPr>
        </p:nvSpPr>
        <p:spPr>
          <a:xfrm>
            <a:off x="444500" y="1587500"/>
            <a:ext cx="8255000" cy="493752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342899" indent="-342899" defTabSz="457200">
              <a:lnSpc>
                <a:spcPts val="52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Financial Times</a:t>
            </a:r>
            <a:r>
              <a:t> (2020): Coronavirus Tracked: The Latest Figures as the Pandemic Spreads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https://www.ft.com/coronavirus-latest</a:t>
            </a:r>
            <a:r>
              <a:t>&gt;</a:t>
            </a:r>
          </a:p>
          <a:p>
            <a:pPr marL="342899" indent="-342899" defTabSz="457200">
              <a:lnSpc>
                <a:spcPts val="52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Nick Rowe</a:t>
            </a:r>
            <a:r>
              <a:t> (2020): </a:t>
            </a:r>
            <a:r>
              <a:rPr i="1"/>
              <a:t>Relative Supply Shocks, Unobtainium, Walras' Law, and the Coronavirus 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https://worthwhile.typepad.com/worthwhile_canadian_initi/2020/03/relative-supply-shocks-unobtainium-walras-law-and-the-coronavirus.html</a:t>
            </a:r>
            <a:r>
              <a:t>&gt;</a:t>
            </a:r>
          </a:p>
          <a:p>
            <a:pPr marL="342899" indent="-342899" defTabSz="457200">
              <a:lnSpc>
                <a:spcPts val="5200"/>
              </a:lnSpc>
              <a:spcBef>
                <a:spcPts val="1200"/>
              </a:spcBef>
              <a:buSzPct val="100000"/>
              <a:buFont typeface="Arial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Jim Stock</a:t>
            </a:r>
            <a:r>
              <a:t> (2020):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https://drive.google.com/file/d/12MV466ZZy5xHir4xdPhoTrL1oO8CbZU-/view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342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277662" y="1267120"/>
            <a:ext cx="8572502" cy="5397505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215976">
              <a:spcBef>
                <a:spcPts val="900"/>
              </a:spcBef>
              <a:buSzTx/>
              <a:buNone/>
              <a:defRPr b="1" sz="243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What I am watching:</a:t>
            </a:r>
          </a:p>
          <a:p>
            <a:pPr marL="113671" indent="-113671" defTabSz="215976">
              <a:spcBef>
                <a:spcPts val="900"/>
              </a:spcBef>
              <a:buSzPct val="100000"/>
              <a:defRPr b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Max Roser &amp; Hannah Ritchie</a:t>
            </a:r>
            <a:r>
              <a:rPr b="0"/>
              <a:t>: </a:t>
            </a:r>
            <a:r>
              <a:rPr b="0" i="1"/>
              <a:t>Coronavirus Disease (COVID-19)</a:t>
            </a:r>
            <a:r>
              <a:rPr b="0"/>
              <a:t> &lt;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https://ourworldindata.org/coronavirus</a:t>
            </a:r>
            <a:r>
              <a:rPr b="0"/>
              <a:t>&gt;…</a:t>
            </a:r>
          </a:p>
          <a:p>
            <a:pPr marL="113671" indent="-113671" defTabSz="215976">
              <a:spcBef>
                <a:spcPts val="900"/>
              </a:spcBef>
              <a:buSzPct val="100000"/>
              <a:defRPr b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Worldometer</a:t>
            </a:r>
            <a:r>
              <a:rPr b="0"/>
              <a:t>: </a:t>
            </a:r>
            <a:r>
              <a:rPr b="0" i="1"/>
              <a:t>Coronavirus Update (Live) </a:t>
            </a:r>
            <a:r>
              <a:rPr b="0"/>
              <a:t>&lt;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https://www.worldometers.info/coronavirus/</a:t>
            </a:r>
            <a:r>
              <a:rPr b="0"/>
              <a:t>&gt;: ‘125,599 Cases and 4,605 Deaths from COVID-19 Virus Outbreak…</a:t>
            </a:r>
          </a:p>
          <a:p>
            <a:pPr marL="113671" indent="-113671" defTabSz="215976">
              <a:spcBef>
                <a:spcPts val="900"/>
              </a:spcBef>
              <a:buSzPct val="100000"/>
              <a:defRPr i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FT Coronavirus Tracker</a:t>
            </a:r>
            <a:r>
              <a:rPr i="0"/>
              <a:t> 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https://www.ft.com/content/a26fbf7e-48f8-11ea-aeb3-955839e06441</a:t>
            </a:r>
            <a:r>
              <a:rPr i="0"/>
              <a:t>&gt;</a:t>
            </a:r>
            <a:endParaRPr i="0"/>
          </a:p>
          <a:p>
            <a:pPr marL="113671" indent="-113671" defTabSz="215976">
              <a:spcBef>
                <a:spcPts val="900"/>
              </a:spcBef>
              <a:buSzPct val="100000"/>
              <a:defRPr i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/>
              <a:t>Josh Marshall’s COVID Twitter List 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https://twitter.com/i/lists/1233998285779632128</a:t>
            </a:r>
            <a:r>
              <a:rPr i="0"/>
              <a:t>&gt;</a:t>
            </a:r>
            <a:endParaRPr i="0"/>
          </a:p>
          <a:p>
            <a:pPr marL="113671" indent="-113671" defTabSz="215976">
              <a:spcBef>
                <a:spcPts val="900"/>
              </a:spcBef>
              <a:buSzPct val="100000"/>
              <a:defRPr i="1" sz="1944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/>
              <a:t>NEJM Group: Updates on the Covid-19 Pandemic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http://m.n.nejm.org/nl/jsp/m.jsp?c=%40kxNtXckRDOq8oG0jJvAXsIzN4mPECIPhltxoTSdTU9k%3D&amp;cid=DM89089_NEJM_COVID-19_Newsletter&amp;bid=173498255</a:t>
            </a:r>
            <a:r>
              <a:rPr i="0"/>
              <a:t>&gt;: 'From the New England Journal of Medicine, NEJM Journal Watch, NEJM Catalyst, and other trusted sources...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atch Our Breath…"/>
          <p:cNvSpPr txBox="1"/>
          <p:nvPr>
            <p:ph type="title"/>
          </p:nvPr>
        </p:nvSpPr>
        <p:spPr>
          <a:xfrm>
            <a:off x="276457" y="-1"/>
            <a:ext cx="8572501" cy="1270001"/>
          </a:xfrm>
          <a:prstGeom prst="rect">
            <a:avLst/>
          </a:prstGeom>
        </p:spPr>
        <p:txBody>
          <a:bodyPr/>
          <a:lstStyle>
            <a:lvl1pPr defTabSz="369689">
              <a:lnSpc>
                <a:spcPts val="10400"/>
              </a:lnSpc>
              <a:defRPr sz="7200"/>
            </a:lvl1pPr>
          </a:lstStyle>
          <a:p>
            <a:pPr/>
            <a:r>
              <a:t>Catch Our Breath…</a:t>
            </a:r>
          </a:p>
        </p:txBody>
      </p:sp>
      <p:sp>
        <p:nvSpPr>
          <p:cNvPr id="345" name="Ask a couple of questions?…"/>
          <p:cNvSpPr txBox="1"/>
          <p:nvPr>
            <p:ph type="body" sz="half" idx="1"/>
          </p:nvPr>
        </p:nvSpPr>
        <p:spPr>
          <a:xfrm>
            <a:off x="276457" y="1270000"/>
            <a:ext cx="3810001" cy="4762500"/>
          </a:xfrm>
          <a:prstGeom prst="rect">
            <a:avLst/>
          </a:prstGeom>
        </p:spPr>
        <p:txBody>
          <a:bodyPr anchor="t"/>
          <a:lstStyle/>
          <a:p>
            <a:pPr marL="213359" indent="-213359" defTabSz="295751">
              <a:spcBef>
                <a:spcPts val="800"/>
              </a:spcBef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Ask a couple of questions? </a:t>
            </a:r>
          </a:p>
          <a:p>
            <a:pPr marL="213359" indent="-213359" defTabSz="295751">
              <a:spcBef>
                <a:spcPts val="800"/>
              </a:spcBef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Make a couple of comments?</a:t>
            </a:r>
          </a:p>
          <a:p>
            <a:pPr marL="213359" indent="-213359" defTabSz="295751">
              <a:spcBef>
                <a:spcPts val="800"/>
              </a:spcBef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Any more readings to recommend?</a:t>
            </a:r>
          </a:p>
          <a:p>
            <a:pPr marL="0" indent="0" defTabSz="295751">
              <a:spcBef>
                <a:spcPts val="800"/>
              </a:spcBef>
              <a:buSzTx/>
              <a:buNone/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295751">
              <a:spcBef>
                <a:spcPts val="800"/>
              </a:spcBef>
              <a:buSzTx/>
              <a:buNone/>
              <a:defRPr sz="1728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https://www.icloud.com/keynote/0YKEi7HeOrVGvKYtt9FEqH7nA</a:t>
            </a:r>
            <a:r>
              <a:t>&gt;</a:t>
            </a: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marL="0" indent="0" defTabSz="295751">
              <a:spcBef>
                <a:spcPts val="0"/>
              </a:spcBef>
              <a:buSzTx/>
              <a:buNone/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github:&lt;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https://github.com/braddelong/public-files/blob/master/coronavirus.pptx</a:t>
            </a:r>
            <a:r>
              <a:t>&gt;</a:t>
            </a: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https://github.com/braddelong/public-files/blob/master/coronavirus.pdf</a:t>
            </a:r>
            <a:r>
              <a:t>&gt;</a:t>
            </a:r>
          </a:p>
          <a:p>
            <a:pPr marL="0" indent="0" defTabSz="295751">
              <a:spcBef>
                <a:spcPts val="0"/>
              </a:spcBef>
              <a:buSzTx/>
              <a:buNone/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html File: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https://www.bradford-delong.com/2020/04/coronavirus.html</a:t>
            </a:r>
            <a:r>
              <a:t>&gt;</a:t>
            </a: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Edit This File: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https://www.typepad.com/site/blogs/6a00e551f08003883400e551f080068834/post/6a00e551f080038834025d9b3bd66a200c/edit</a:t>
            </a:r>
            <a:r>
              <a:t>&gt;</a:t>
            </a:r>
          </a:p>
          <a:p>
            <a:pPr marL="0" indent="0" defTabSz="295751">
              <a:spcBef>
                <a:spcPts val="0"/>
              </a:spcBef>
              <a:buSzTx/>
              <a:buNone/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13359" indent="-213359" defTabSz="295751">
              <a:spcBef>
                <a:spcPts val="0"/>
              </a:spcBef>
              <a:defRPr sz="11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https://delong.typepad.com/files/2020-04-01-coronavirus.pdf</a:t>
            </a:r>
            <a:r>
              <a:t>&gt;</a:t>
            </a:r>
          </a:p>
        </p:txBody>
      </p:sp>
      <p:pic>
        <p:nvPicPr>
          <p:cNvPr id="346" name="image1.tif" descr="image1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86457" y="1270000"/>
            <a:ext cx="4762501" cy="47625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Rectangle"/>
          <p:cNvSpPr txBox="1"/>
          <p:nvPr/>
        </p:nvSpPr>
        <p:spPr>
          <a:xfrm>
            <a:off x="276457" y="6032500"/>
            <a:ext cx="8572501" cy="635000"/>
          </a:xfrm>
          <a:prstGeom prst="rect">
            <a:avLst/>
          </a:prstGeom>
          <a:ln w="12700">
            <a:miter lim="400000"/>
          </a:ln>
        </p:spPr>
        <p:txBody>
          <a:bodyPr lIns="35718" tIns="35718" rIns="35718" bIns="35718" anchor="b">
            <a:normAutofit fontScale="100000" lnSpcReduction="0"/>
          </a:bodyPr>
          <a:lstStyle/>
          <a:p>
            <a:pPr algn="ctr"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 defTabSz="295750">
              <a:defRPr sz="5760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Coronavirus! (March 16)</a:t>
            </a:r>
          </a:p>
        </p:txBody>
      </p:sp>
      <p:sp>
        <p:nvSpPr>
          <p:cNvPr id="350" name="The long 20th century will in all likelihood be seen in the future as the watershed in human experience:…"/>
          <p:cNvSpPr txBox="1"/>
          <p:nvPr>
            <p:ph type="body" idx="4294967295"/>
          </p:nvPr>
        </p:nvSpPr>
        <p:spPr>
          <a:xfrm>
            <a:off x="277663" y="1267120"/>
            <a:ext cx="8572501" cy="5397505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 strike="sngStrike"/>
              <a:t>With 31 deaths in the U.S. as of March 11, a 1% death rate, and up to 4 weeks between infection and death, that means that as of Feb 12 there were 3100 coronavirus cases in the United States</a:t>
            </a:r>
            <a:r>
              <a:t>. </a:t>
            </a: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With 87 deaths in the U.S. as of Mar 16, a 1% death rate, and up to 4 weeks between infection and death, that means that as of Feb 17 there were 8700 coronavirus cases in the United States</a:t>
            </a:r>
            <a:endParaRPr strike="sngStrike"/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If it is doubling every seven days, then now about 150,000 people have and in the next week about 150,000 more people in the U.S. will catch coronavirus—which means 1/2200, currently 3500 of the 7.6 million inhabitants of San Francisco Bay. Touch a hard surface that any of those 3500 has touched in the last 48 hours, and the virus has a chance to jump to you…</a:t>
            </a: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These numbers could be five times too big. These numbers are probably not five times too small unless the thing is a lot less deadly, and there are a lot of asymptomatic cases…</a:t>
            </a:r>
          </a:p>
          <a:p>
            <a:pPr marL="0" indent="0" defTabSz="340704">
              <a:spcBef>
                <a:spcPts val="800"/>
              </a:spcBef>
              <a:buSzTx/>
              <a:buNone/>
              <a:defRPr b="1" sz="1748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179317" indent="-179317" defTabSz="340704">
              <a:spcBef>
                <a:spcPts val="800"/>
              </a:spcBef>
              <a:buSzPct val="100000"/>
              <a:defRPr sz="1748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wrong with this analysis?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About the Course"/>
          <p:cNvSpPr txBox="1"/>
          <p:nvPr>
            <p:ph type="title" idx="4294967295"/>
          </p:nvPr>
        </p:nvSpPr>
        <p:spPr>
          <a:xfrm>
            <a:off x="277663" y="139697"/>
            <a:ext cx="8572502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353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277663" y="1267121"/>
            <a:ext cx="5024783" cy="2296266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323298">
              <a:spcBef>
                <a:spcPts val="700"/>
              </a:spcBef>
              <a:buSzTx/>
              <a:buNone/>
              <a:defRPr b="1" sz="161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As of March 21: Things are not moving in the right direction: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R</a:t>
            </a:r>
            <a:r>
              <a:rPr baseline="-5998"/>
              <a:t>0</a:t>
            </a:r>
            <a:r>
              <a:t>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can the R</a:t>
            </a:r>
            <a:r>
              <a:rPr baseline="-5998"/>
              <a:t>0</a:t>
            </a:r>
            <a:r>
              <a:t> be changed?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will the R</a:t>
            </a:r>
            <a:r>
              <a:rPr baseline="-5998"/>
              <a:t>0</a:t>
            </a:r>
            <a:r>
              <a:t> change?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asymptote share of the population?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mortality rate?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2445" y="1267121"/>
            <a:ext cx="3690465" cy="4647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663" y="4017610"/>
            <a:ext cx="4467385" cy="2662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About the Course"/>
          <p:cNvSpPr txBox="1"/>
          <p:nvPr>
            <p:ph type="title" idx="4294967295"/>
          </p:nvPr>
        </p:nvSpPr>
        <p:spPr>
          <a:xfrm>
            <a:off x="277663" y="-3"/>
            <a:ext cx="8572501" cy="126712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6000">
                <a:solidFill>
                  <a:srgbClr val="000080"/>
                </a:solidFill>
              </a:defRPr>
            </a:lvl1pPr>
          </a:lstStyle>
          <a:p>
            <a:pPr/>
            <a:r>
              <a:t>MOAR Coronavirus!</a:t>
            </a:r>
          </a:p>
        </p:txBody>
      </p:sp>
      <p:sp>
        <p:nvSpPr>
          <p:cNvPr id="358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277663" y="1267121"/>
            <a:ext cx="5024783" cy="2296266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323298">
              <a:spcBef>
                <a:spcPts val="700"/>
              </a:spcBef>
              <a:buSzTx/>
              <a:buNone/>
              <a:defRPr b="1" sz="1619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As of March 10: Things are not moving in the right direction: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R</a:t>
            </a:r>
            <a:r>
              <a:rPr baseline="-5998"/>
              <a:t>0</a:t>
            </a:r>
            <a:r>
              <a:t>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can the R</a:t>
            </a:r>
            <a:r>
              <a:rPr baseline="-5998"/>
              <a:t>0</a:t>
            </a:r>
            <a:r>
              <a:t> be changed?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will the R</a:t>
            </a:r>
            <a:r>
              <a:rPr baseline="-5998"/>
              <a:t>0</a:t>
            </a:r>
            <a:r>
              <a:t> change?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asymptote share of the population?</a:t>
            </a:r>
          </a:p>
          <a:p>
            <a:pPr marL="170156" indent="-170156" defTabSz="323298">
              <a:spcBef>
                <a:spcPts val="700"/>
              </a:spcBef>
              <a:buSzPct val="100000"/>
              <a:defRPr sz="1619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mortality rate?</a:t>
            </a:r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662" y="3563384"/>
            <a:ext cx="5024784" cy="3080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025" y="1119015"/>
            <a:ext cx="3285195" cy="5673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bout the Course"/>
          <p:cNvSpPr txBox="1"/>
          <p:nvPr>
            <p:ph type="title" idx="4294967295"/>
          </p:nvPr>
        </p:nvSpPr>
        <p:spPr>
          <a:xfrm>
            <a:off x="125263" y="91614"/>
            <a:ext cx="8890001" cy="1267127"/>
          </a:xfrm>
          <a:prstGeom prst="rect">
            <a:avLst/>
          </a:prstGeom>
        </p:spPr>
        <p:txBody>
          <a:bodyPr lIns="45718" tIns="45718" rIns="45718" bIns="45718"/>
          <a:lstStyle>
            <a:lvl1pPr defTabSz="193059">
              <a:defRPr sz="3759">
                <a:solidFill>
                  <a:srgbClr val="000080"/>
                </a:solidFill>
                <a:uFillTx/>
              </a:defRPr>
            </a:lvl1pPr>
          </a:lstStyle>
          <a:p>
            <a:pPr/>
            <a:r>
              <a:t>Integrating Public Health with Economics</a:t>
            </a:r>
          </a:p>
        </p:txBody>
      </p:sp>
      <p:sp>
        <p:nvSpPr>
          <p:cNvPr id="198" name="The long 20th century will in all likelihood be seen in the future as the watershed in human experience:…"/>
          <p:cNvSpPr txBox="1"/>
          <p:nvPr>
            <p:ph type="body" sz="quarter" idx="4294967295"/>
          </p:nvPr>
        </p:nvSpPr>
        <p:spPr>
          <a:xfrm>
            <a:off x="125263" y="1267126"/>
            <a:ext cx="2460777" cy="3113407"/>
          </a:xfrm>
          <a:prstGeom prst="rect">
            <a:avLst/>
          </a:prstGeom>
        </p:spPr>
        <p:txBody>
          <a:bodyPr lIns="35717" tIns="35717" rIns="35717" bIns="35717" anchor="t"/>
          <a:lstStyle/>
          <a:p>
            <a:pPr marL="0" indent="0" defTabSz="87082">
              <a:spcBef>
                <a:spcPts val="400"/>
              </a:spcBef>
              <a:buSzTx/>
              <a:buNone/>
              <a:defRPr b="1" sz="1200">
                <a:latin typeface="+mj-lt"/>
                <a:ea typeface="+mj-ea"/>
                <a:cs typeface="+mj-cs"/>
                <a:sym typeface="Helvetica"/>
              </a:defRPr>
            </a:pPr>
            <a:r>
              <a:t>Best thing I have read:</a:t>
            </a:r>
          </a:p>
          <a:p>
            <a:pPr marL="62822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Comes from Jim Stock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https://www.jimstock.org</a:t>
            </a:r>
            <a:r>
              <a:t>&gt;</a:t>
            </a:r>
          </a:p>
          <a:p>
            <a:pPr marL="62822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Jim Stock: </a:t>
            </a:r>
            <a:r>
              <a:rPr i="1"/>
              <a:t>Coronavirus Data Gaps and the Policy Response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https://drive.google.com/file/d/12MV466ZZy5xHir4xdPhoTrL1oO8CbZU-/view</a:t>
            </a:r>
            <a:r>
              <a:t>&gt;:</a:t>
            </a:r>
          </a:p>
          <a:p>
            <a:pPr lvl="1" marL="157056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basic SIR epidemiological model of contagion</a:t>
            </a:r>
          </a:p>
          <a:p>
            <a:pPr lvl="1" marL="157056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policy should be hinges on the coronavirus non-testing rate </a:t>
            </a:r>
          </a:p>
          <a:p>
            <a:pPr lvl="1" marL="157056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Estimates in the epidemiological literature range from 0.18 to 0.86. </a:t>
            </a:r>
          </a:p>
          <a:p>
            <a:pPr lvl="2" marL="252429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That is a case-catching rate of no less than 1/7—half of what extrapolations from 1% suggest</a:t>
            </a:r>
          </a:p>
          <a:p>
            <a:pPr lvl="2" marL="252429" indent="-62822" defTabSz="87082">
              <a:spcBef>
                <a:spcPts val="400"/>
              </a:spcBef>
              <a:defRPr sz="96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Does that mean we are dealing with a 2% virus? </a:t>
            </a:r>
          </a:p>
        </p:txBody>
      </p:sp>
      <p:sp>
        <p:nvSpPr>
          <p:cNvPr id="199" name="4:10"/>
          <p:cNvSpPr txBox="1"/>
          <p:nvPr/>
        </p:nvSpPr>
        <p:spPr>
          <a:xfrm>
            <a:off x="799320" y="6509573"/>
            <a:ext cx="1075463" cy="34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time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263" y="4429311"/>
            <a:ext cx="2336107" cy="194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6039" y="1358740"/>
            <a:ext cx="3175001" cy="2467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61039" y="1358740"/>
            <a:ext cx="3254225" cy="2467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86039" y="4166829"/>
            <a:ext cx="3254225" cy="2523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61039" y="3931133"/>
            <a:ext cx="3254225" cy="2759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atch Our Breath…"/>
          <p:cNvSpPr txBox="1"/>
          <p:nvPr>
            <p:ph type="title"/>
          </p:nvPr>
        </p:nvSpPr>
        <p:spPr>
          <a:xfrm>
            <a:off x="276457" y="-3"/>
            <a:ext cx="8572501" cy="1270005"/>
          </a:xfrm>
          <a:prstGeom prst="rect">
            <a:avLst/>
          </a:prstGeom>
        </p:spPr>
        <p:txBody>
          <a:bodyPr/>
          <a:lstStyle>
            <a:lvl1pPr defTabSz="452627">
              <a:defRPr sz="7919"/>
            </a:lvl1pPr>
          </a:lstStyle>
          <a:p>
            <a:pPr/>
            <a:r>
              <a:t>Notes</a:t>
            </a:r>
          </a:p>
        </p:txBody>
      </p:sp>
      <p:sp>
        <p:nvSpPr>
          <p:cNvPr id="363" name="Ask a couple of questions?…"/>
          <p:cNvSpPr txBox="1"/>
          <p:nvPr>
            <p:ph type="body" sz="half" idx="1"/>
          </p:nvPr>
        </p:nvSpPr>
        <p:spPr>
          <a:xfrm>
            <a:off x="276455" y="1270000"/>
            <a:ext cx="3810005" cy="47625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1200"/>
              </a:spcBef>
            </a:pP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457" y="1270000"/>
            <a:ext cx="4762503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915" y="201956"/>
            <a:ext cx="7691960" cy="6409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290" y="220103"/>
            <a:ext cx="8322507" cy="6468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553" y="272454"/>
            <a:ext cx="8440043" cy="6400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290" y="196316"/>
            <a:ext cx="8390252" cy="6506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